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27432000" cy="18288000"/>
  <p:notesSz cx="6858000" cy="9144000"/>
  <p:defaultTextStyle>
    <a:defPPr>
      <a:defRPr lang="en-US"/>
    </a:defPPr>
    <a:lvl1pPr marL="0" algn="l" defTabSz="2194384" rtl="0" eaLnBrk="1" latinLnBrk="0" hangingPunct="1">
      <a:defRPr sz="4320" kern="1200">
        <a:solidFill>
          <a:schemeClr val="tx1"/>
        </a:solidFill>
        <a:latin typeface="+mn-lt"/>
        <a:ea typeface="+mn-ea"/>
        <a:cs typeface="+mn-cs"/>
      </a:defRPr>
    </a:lvl1pPr>
    <a:lvl2pPr marL="1097192" algn="l" defTabSz="2194384" rtl="0" eaLnBrk="1" latinLnBrk="0" hangingPunct="1">
      <a:defRPr sz="4320" kern="1200">
        <a:solidFill>
          <a:schemeClr val="tx1"/>
        </a:solidFill>
        <a:latin typeface="+mn-lt"/>
        <a:ea typeface="+mn-ea"/>
        <a:cs typeface="+mn-cs"/>
      </a:defRPr>
    </a:lvl2pPr>
    <a:lvl3pPr marL="2194384" algn="l" defTabSz="2194384" rtl="0" eaLnBrk="1" latinLnBrk="0" hangingPunct="1">
      <a:defRPr sz="4320" kern="1200">
        <a:solidFill>
          <a:schemeClr val="tx1"/>
        </a:solidFill>
        <a:latin typeface="+mn-lt"/>
        <a:ea typeface="+mn-ea"/>
        <a:cs typeface="+mn-cs"/>
      </a:defRPr>
    </a:lvl3pPr>
    <a:lvl4pPr marL="3291577" algn="l" defTabSz="2194384" rtl="0" eaLnBrk="1" latinLnBrk="0" hangingPunct="1">
      <a:defRPr sz="4320" kern="1200">
        <a:solidFill>
          <a:schemeClr val="tx1"/>
        </a:solidFill>
        <a:latin typeface="+mn-lt"/>
        <a:ea typeface="+mn-ea"/>
        <a:cs typeface="+mn-cs"/>
      </a:defRPr>
    </a:lvl4pPr>
    <a:lvl5pPr marL="4388769" algn="l" defTabSz="2194384" rtl="0" eaLnBrk="1" latinLnBrk="0" hangingPunct="1">
      <a:defRPr sz="4320" kern="1200">
        <a:solidFill>
          <a:schemeClr val="tx1"/>
        </a:solidFill>
        <a:latin typeface="+mn-lt"/>
        <a:ea typeface="+mn-ea"/>
        <a:cs typeface="+mn-cs"/>
      </a:defRPr>
    </a:lvl5pPr>
    <a:lvl6pPr marL="5485961" algn="l" defTabSz="2194384" rtl="0" eaLnBrk="1" latinLnBrk="0" hangingPunct="1">
      <a:defRPr sz="4320" kern="1200">
        <a:solidFill>
          <a:schemeClr val="tx1"/>
        </a:solidFill>
        <a:latin typeface="+mn-lt"/>
        <a:ea typeface="+mn-ea"/>
        <a:cs typeface="+mn-cs"/>
      </a:defRPr>
    </a:lvl6pPr>
    <a:lvl7pPr marL="6583153" algn="l" defTabSz="2194384" rtl="0" eaLnBrk="1" latinLnBrk="0" hangingPunct="1">
      <a:defRPr sz="4320" kern="1200">
        <a:solidFill>
          <a:schemeClr val="tx1"/>
        </a:solidFill>
        <a:latin typeface="+mn-lt"/>
        <a:ea typeface="+mn-ea"/>
        <a:cs typeface="+mn-cs"/>
      </a:defRPr>
    </a:lvl7pPr>
    <a:lvl8pPr marL="7680346" algn="l" defTabSz="2194384" rtl="0" eaLnBrk="1" latinLnBrk="0" hangingPunct="1">
      <a:defRPr sz="4320" kern="1200">
        <a:solidFill>
          <a:schemeClr val="tx1"/>
        </a:solidFill>
        <a:latin typeface="+mn-lt"/>
        <a:ea typeface="+mn-ea"/>
        <a:cs typeface="+mn-cs"/>
      </a:defRPr>
    </a:lvl8pPr>
    <a:lvl9pPr marL="8777538" algn="l" defTabSz="2194384" rtl="0" eaLnBrk="1" latinLnBrk="0" hangingPunct="1">
      <a:defRPr sz="4320" kern="1200">
        <a:solidFill>
          <a:schemeClr val="tx1"/>
        </a:solidFill>
        <a:latin typeface="+mn-lt"/>
        <a:ea typeface="+mn-ea"/>
        <a:cs typeface="+mn-cs"/>
      </a:defRPr>
    </a:lvl9pPr>
  </p:defaultTextStyle>
  <p:extLst>
    <p:ext uri="{EFAFB233-063F-42B5-8137-9DF3F51BA10A}">
      <p15:sldGuideLst xmlns:p15="http://schemas.microsoft.com/office/powerpoint/2012/main">
        <p15:guide id="2" pos="11502" userDrawn="1">
          <p15:clr>
            <a:srgbClr val="A4A3A4"/>
          </p15:clr>
        </p15:guide>
        <p15:guide id="3" pos="5778" userDrawn="1">
          <p15:clr>
            <a:srgbClr val="A4A3A4"/>
          </p15:clr>
        </p15:guide>
        <p15:guide id="5" userDrawn="1">
          <p15:clr>
            <a:srgbClr val="A4A3A4"/>
          </p15:clr>
        </p15:guide>
        <p15:guide id="6" orient="horz"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41"/>
    <p:restoredTop sz="93664"/>
  </p:normalViewPr>
  <p:slideViewPr>
    <p:cSldViewPr snapToGrid="0" snapToObjects="1">
      <p:cViewPr>
        <p:scale>
          <a:sx n="53" d="100"/>
          <a:sy n="53" d="100"/>
        </p:scale>
        <p:origin x="32" y="112"/>
      </p:cViewPr>
      <p:guideLst>
        <p:guide pos="11502"/>
        <p:guide pos="5778"/>
        <p:guide/>
        <p:guide orient="horz" pos="1152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992968"/>
            <a:ext cx="23317200" cy="6366933"/>
          </a:xfrm>
        </p:spPr>
        <p:txBody>
          <a:bodyPr anchor="b"/>
          <a:lstStyle>
            <a:lvl1pPr algn="ctr">
              <a:defRPr sz="16000"/>
            </a:lvl1pPr>
          </a:lstStyle>
          <a:p>
            <a:r>
              <a:rPr lang="en-US" smtClean="0"/>
              <a:t>Click to edit Master title style</a:t>
            </a:r>
            <a:endParaRPr lang="en-US" dirty="0"/>
          </a:p>
        </p:txBody>
      </p:sp>
      <p:sp>
        <p:nvSpPr>
          <p:cNvPr id="3" name="Subtitle 2"/>
          <p:cNvSpPr>
            <a:spLocks noGrp="1"/>
          </p:cNvSpPr>
          <p:nvPr>
            <p:ph type="subTitle" idx="1"/>
          </p:nvPr>
        </p:nvSpPr>
        <p:spPr>
          <a:xfrm>
            <a:off x="3429000" y="9605435"/>
            <a:ext cx="2057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3/5/16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06085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3/5/16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088618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973667"/>
            <a:ext cx="5915025" cy="154982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885952" y="973667"/>
            <a:ext cx="17402175" cy="154982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3/5/16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99051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3/5/16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389033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4559305"/>
            <a:ext cx="23660100" cy="7607299"/>
          </a:xfrm>
        </p:spPr>
        <p:txBody>
          <a:bodyPr anchor="b"/>
          <a:lstStyle>
            <a:lvl1pPr>
              <a:defRPr sz="16000"/>
            </a:lvl1pPr>
          </a:lstStyle>
          <a:p>
            <a:r>
              <a:rPr lang="en-US" smtClean="0"/>
              <a:t>Click to edit Master title style</a:t>
            </a:r>
            <a:endParaRPr lang="en-US" dirty="0"/>
          </a:p>
        </p:txBody>
      </p:sp>
      <p:sp>
        <p:nvSpPr>
          <p:cNvPr id="3" name="Text Placeholder 2"/>
          <p:cNvSpPr>
            <a:spLocks noGrp="1"/>
          </p:cNvSpPr>
          <p:nvPr>
            <p:ph type="body" idx="1"/>
          </p:nvPr>
        </p:nvSpPr>
        <p:spPr>
          <a:xfrm>
            <a:off x="1871664" y="12238572"/>
            <a:ext cx="236601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FC839-79B2-F344-9817-F40433DE52FC}" type="datetimeFigureOut">
              <a:rPr lang="en-US" smtClean="0"/>
              <a:t>3/5/16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9058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859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3887450" y="4868333"/>
            <a:ext cx="11658600" cy="11603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0FC839-79B2-F344-9817-F40433DE52FC}" type="datetimeFigureOut">
              <a:rPr lang="en-US" smtClean="0"/>
              <a:t>3/5/16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68380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973671"/>
            <a:ext cx="23660100" cy="353483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889526" y="4483101"/>
            <a:ext cx="11605020"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4" name="Content Placeholder 3"/>
          <p:cNvSpPr>
            <a:spLocks noGrp="1"/>
          </p:cNvSpPr>
          <p:nvPr>
            <p:ph sz="half" idx="2"/>
          </p:nvPr>
        </p:nvSpPr>
        <p:spPr>
          <a:xfrm>
            <a:off x="1889526" y="6680200"/>
            <a:ext cx="11605020"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3887452" y="4483101"/>
            <a:ext cx="116621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smtClean="0"/>
              <a:t>Click to edit Master text styles</a:t>
            </a:r>
          </a:p>
        </p:txBody>
      </p:sp>
      <p:sp>
        <p:nvSpPr>
          <p:cNvPr id="6" name="Content Placeholder 5"/>
          <p:cNvSpPr>
            <a:spLocks noGrp="1"/>
          </p:cNvSpPr>
          <p:nvPr>
            <p:ph sz="quarter" idx="4"/>
          </p:nvPr>
        </p:nvSpPr>
        <p:spPr>
          <a:xfrm>
            <a:off x="13887452" y="6680200"/>
            <a:ext cx="11662173" cy="98255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0FC839-79B2-F344-9817-F40433DE52FC}" type="datetimeFigureOut">
              <a:rPr lang="en-US" smtClean="0"/>
              <a:t>3/5/16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752702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0FC839-79B2-F344-9817-F40433DE52FC}" type="datetimeFigureOut">
              <a:rPr lang="en-US" smtClean="0"/>
              <a:t>3/5/16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64238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FC839-79B2-F344-9817-F40433DE52FC}" type="datetimeFigureOut">
              <a:rPr lang="en-US" smtClean="0"/>
              <a:t>3/5/16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0036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Content Placeholder 2"/>
          <p:cNvSpPr>
            <a:spLocks noGrp="1"/>
          </p:cNvSpPr>
          <p:nvPr>
            <p:ph idx="1"/>
          </p:nvPr>
        </p:nvSpPr>
        <p:spPr>
          <a:xfrm>
            <a:off x="11662173" y="2633138"/>
            <a:ext cx="1388745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3/5/16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132184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62173" y="2633138"/>
            <a:ext cx="1388745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3/5/16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9190899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973671"/>
            <a:ext cx="23660100" cy="353483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885950" y="4868333"/>
            <a:ext cx="23660100" cy="1160356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885950" y="16950271"/>
            <a:ext cx="6172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E30FC839-79B2-F344-9817-F40433DE52FC}" type="datetimeFigureOut">
              <a:rPr lang="en-US" smtClean="0"/>
              <a:t>3/5/16</a:t>
            </a:fld>
            <a:endParaRPr lang="en-US"/>
          </a:p>
        </p:txBody>
      </p:sp>
      <p:sp>
        <p:nvSpPr>
          <p:cNvPr id="5" name="Footer Placeholder 4"/>
          <p:cNvSpPr>
            <a:spLocks noGrp="1"/>
          </p:cNvSpPr>
          <p:nvPr>
            <p:ph type="ftr" sz="quarter" idx="3"/>
          </p:nvPr>
        </p:nvSpPr>
        <p:spPr>
          <a:xfrm>
            <a:off x="9086850" y="16950271"/>
            <a:ext cx="92583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16950271"/>
            <a:ext cx="6172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3FD42E28-6B93-1545-B579-197C068F6968}" type="slidenum">
              <a:rPr lang="en-US" smtClean="0"/>
              <a:t>‹#›</a:t>
            </a:fld>
            <a:endParaRPr lang="en-US"/>
          </a:p>
        </p:txBody>
      </p:sp>
    </p:spTree>
    <p:extLst>
      <p:ext uri="{BB962C8B-B14F-4D97-AF65-F5344CB8AC3E}">
        <p14:creationId xmlns:p14="http://schemas.microsoft.com/office/powerpoint/2010/main" val="1159476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be 71"/>
          <p:cNvSpPr/>
          <p:nvPr/>
        </p:nvSpPr>
        <p:spPr>
          <a:xfrm flipH="1">
            <a:off x="20207479" y="16161351"/>
            <a:ext cx="318614" cy="801469"/>
          </a:xfrm>
          <a:custGeom>
            <a:avLst/>
            <a:gdLst>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379899 w 672793"/>
              <a:gd name="connsiteY4" fmla="*/ 1198756 h 1198756"/>
              <a:gd name="connsiteX5" fmla="*/ 0 w 672793"/>
              <a:gd name="connsiteY5" fmla="*/ 1198756 h 1198756"/>
              <a:gd name="connsiteX6" fmla="*/ 0 w 672793"/>
              <a:gd name="connsiteY6" fmla="*/ 292894 h 1198756"/>
              <a:gd name="connsiteX7" fmla="*/ 0 w 672793"/>
              <a:gd name="connsiteY7" fmla="*/ 292894 h 1198756"/>
              <a:gd name="connsiteX8" fmla="*/ 379899 w 672793"/>
              <a:gd name="connsiteY8" fmla="*/ 292894 h 1198756"/>
              <a:gd name="connsiteX9" fmla="*/ 672793 w 672793"/>
              <a:gd name="connsiteY9" fmla="*/ 0 h 1198756"/>
              <a:gd name="connsiteX10" fmla="*/ 379899 w 672793"/>
              <a:gd name="connsiteY10" fmla="*/ 292894 h 1198756"/>
              <a:gd name="connsiteX11" fmla="*/ 379899 w 672793"/>
              <a:gd name="connsiteY11"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479923 w 672793"/>
              <a:gd name="connsiteY4" fmla="*/ 1101424 h 1198756"/>
              <a:gd name="connsiteX5" fmla="*/ 379899 w 672793"/>
              <a:gd name="connsiteY5" fmla="*/ 1198756 h 1198756"/>
              <a:gd name="connsiteX6" fmla="*/ 0 w 672793"/>
              <a:gd name="connsiteY6" fmla="*/ 1198756 h 1198756"/>
              <a:gd name="connsiteX7" fmla="*/ 0 w 672793"/>
              <a:gd name="connsiteY7" fmla="*/ 292894 h 1198756"/>
              <a:gd name="connsiteX8" fmla="*/ 0 w 672793"/>
              <a:gd name="connsiteY8" fmla="*/ 292894 h 1198756"/>
              <a:gd name="connsiteX9" fmla="*/ 379899 w 672793"/>
              <a:gd name="connsiteY9" fmla="*/ 292894 h 1198756"/>
              <a:gd name="connsiteX10" fmla="*/ 672793 w 672793"/>
              <a:gd name="connsiteY10" fmla="*/ 0 h 1198756"/>
              <a:gd name="connsiteX11" fmla="*/ 379899 w 672793"/>
              <a:gd name="connsiteY11" fmla="*/ 292894 h 1198756"/>
              <a:gd name="connsiteX12" fmla="*/ 379899 w 672793"/>
              <a:gd name="connsiteY12"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672793 w 676773"/>
              <a:gd name="connsiteY4" fmla="*/ 905862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6748 w 676773"/>
              <a:gd name="connsiteY5" fmla="*/ 110777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69593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77088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 name="connsiteX0" fmla="*/ 0 w 676531"/>
              <a:gd name="connsiteY0" fmla="*/ 292894 h 1198756"/>
              <a:gd name="connsiteX1" fmla="*/ 379899 w 676531"/>
              <a:gd name="connsiteY1" fmla="*/ 292894 h 1198756"/>
              <a:gd name="connsiteX2" fmla="*/ 379899 w 676531"/>
              <a:gd name="connsiteY2" fmla="*/ 1198756 h 1198756"/>
              <a:gd name="connsiteX3" fmla="*/ 0 w 676531"/>
              <a:gd name="connsiteY3" fmla="*/ 1198756 h 1198756"/>
              <a:gd name="connsiteX4" fmla="*/ 0 w 676531"/>
              <a:gd name="connsiteY4" fmla="*/ 292894 h 1198756"/>
              <a:gd name="connsiteX0" fmla="*/ 379899 w 676531"/>
              <a:gd name="connsiteY0" fmla="*/ 292894 h 1198756"/>
              <a:gd name="connsiteX1" fmla="*/ 672793 w 676531"/>
              <a:gd name="connsiteY1" fmla="*/ 0 h 1198756"/>
              <a:gd name="connsiteX2" fmla="*/ 672793 w 676531"/>
              <a:gd name="connsiteY2" fmla="*/ 905862 h 1198756"/>
              <a:gd name="connsiteX3" fmla="*/ 379899 w 676531"/>
              <a:gd name="connsiteY3" fmla="*/ 1198756 h 1198756"/>
              <a:gd name="connsiteX4" fmla="*/ 379899 w 676531"/>
              <a:gd name="connsiteY4" fmla="*/ 292894 h 1198756"/>
              <a:gd name="connsiteX0" fmla="*/ 0 w 676531"/>
              <a:gd name="connsiteY0" fmla="*/ 292894 h 1198756"/>
              <a:gd name="connsiteX1" fmla="*/ 292894 w 676531"/>
              <a:gd name="connsiteY1" fmla="*/ 0 h 1198756"/>
              <a:gd name="connsiteX2" fmla="*/ 672793 w 676531"/>
              <a:gd name="connsiteY2" fmla="*/ 0 h 1198756"/>
              <a:gd name="connsiteX3" fmla="*/ 379899 w 676531"/>
              <a:gd name="connsiteY3" fmla="*/ 292894 h 1198756"/>
              <a:gd name="connsiteX4" fmla="*/ 0 w 676531"/>
              <a:gd name="connsiteY4" fmla="*/ 292894 h 1198756"/>
              <a:gd name="connsiteX0" fmla="*/ 0 w 676531"/>
              <a:gd name="connsiteY0" fmla="*/ 292894 h 1198756"/>
              <a:gd name="connsiteX1" fmla="*/ 292894 w 676531"/>
              <a:gd name="connsiteY1" fmla="*/ 0 h 1198756"/>
              <a:gd name="connsiteX2" fmla="*/ 672793 w 676531"/>
              <a:gd name="connsiteY2" fmla="*/ 0 h 1198756"/>
              <a:gd name="connsiteX3" fmla="*/ 670423 w 676531"/>
              <a:gd name="connsiteY3" fmla="*/ 91774 h 1198756"/>
              <a:gd name="connsiteX4" fmla="*/ 656109 w 676531"/>
              <a:gd name="connsiteY4" fmla="*/ 938869 h 1198756"/>
              <a:gd name="connsiteX5" fmla="*/ 476748 w 676531"/>
              <a:gd name="connsiteY5" fmla="*/ 1107774 h 1198756"/>
              <a:gd name="connsiteX6" fmla="*/ 379899 w 676531"/>
              <a:gd name="connsiteY6" fmla="*/ 1198756 h 1198756"/>
              <a:gd name="connsiteX7" fmla="*/ 0 w 676531"/>
              <a:gd name="connsiteY7" fmla="*/ 1198756 h 1198756"/>
              <a:gd name="connsiteX8" fmla="*/ 0 w 676531"/>
              <a:gd name="connsiteY8" fmla="*/ 292894 h 1198756"/>
              <a:gd name="connsiteX9" fmla="*/ 0 w 676531"/>
              <a:gd name="connsiteY9" fmla="*/ 292894 h 1198756"/>
              <a:gd name="connsiteX10" fmla="*/ 379899 w 676531"/>
              <a:gd name="connsiteY10" fmla="*/ 292894 h 1198756"/>
              <a:gd name="connsiteX11" fmla="*/ 672793 w 676531"/>
              <a:gd name="connsiteY11" fmla="*/ 0 h 1198756"/>
              <a:gd name="connsiteX12" fmla="*/ 379899 w 676531"/>
              <a:gd name="connsiteY12" fmla="*/ 292894 h 1198756"/>
              <a:gd name="connsiteX13" fmla="*/ 379899 w 676531"/>
              <a:gd name="connsiteY13" fmla="*/ 1198756 h 1198756"/>
              <a:gd name="connsiteX0" fmla="*/ 0 w 676531"/>
              <a:gd name="connsiteY0" fmla="*/ 292894 h 1198756"/>
              <a:gd name="connsiteX1" fmla="*/ 379899 w 676531"/>
              <a:gd name="connsiteY1" fmla="*/ 292894 h 1198756"/>
              <a:gd name="connsiteX2" fmla="*/ 379899 w 676531"/>
              <a:gd name="connsiteY2" fmla="*/ 1198756 h 1198756"/>
              <a:gd name="connsiteX3" fmla="*/ 0 w 676531"/>
              <a:gd name="connsiteY3" fmla="*/ 1198756 h 1198756"/>
              <a:gd name="connsiteX4" fmla="*/ 0 w 676531"/>
              <a:gd name="connsiteY4" fmla="*/ 292894 h 1198756"/>
              <a:gd name="connsiteX0" fmla="*/ 379899 w 676531"/>
              <a:gd name="connsiteY0" fmla="*/ 292894 h 1198756"/>
              <a:gd name="connsiteX1" fmla="*/ 672793 w 676531"/>
              <a:gd name="connsiteY1" fmla="*/ 0 h 1198756"/>
              <a:gd name="connsiteX2" fmla="*/ 672793 w 676531"/>
              <a:gd name="connsiteY2" fmla="*/ 905862 h 1198756"/>
              <a:gd name="connsiteX3" fmla="*/ 379899 w 676531"/>
              <a:gd name="connsiteY3" fmla="*/ 1198756 h 1198756"/>
              <a:gd name="connsiteX4" fmla="*/ 379899 w 676531"/>
              <a:gd name="connsiteY4" fmla="*/ 292894 h 1198756"/>
              <a:gd name="connsiteX0" fmla="*/ 0 w 676531"/>
              <a:gd name="connsiteY0" fmla="*/ 292894 h 1198756"/>
              <a:gd name="connsiteX1" fmla="*/ 292894 w 676531"/>
              <a:gd name="connsiteY1" fmla="*/ 0 h 1198756"/>
              <a:gd name="connsiteX2" fmla="*/ 672793 w 676531"/>
              <a:gd name="connsiteY2" fmla="*/ 0 h 1198756"/>
              <a:gd name="connsiteX3" fmla="*/ 379899 w 676531"/>
              <a:gd name="connsiteY3" fmla="*/ 292894 h 1198756"/>
              <a:gd name="connsiteX4" fmla="*/ 0 w 676531"/>
              <a:gd name="connsiteY4" fmla="*/ 292894 h 1198756"/>
              <a:gd name="connsiteX0" fmla="*/ 0 w 676531"/>
              <a:gd name="connsiteY0" fmla="*/ 292894 h 1198756"/>
              <a:gd name="connsiteX1" fmla="*/ 292894 w 676531"/>
              <a:gd name="connsiteY1" fmla="*/ 0 h 1198756"/>
              <a:gd name="connsiteX2" fmla="*/ 672793 w 676531"/>
              <a:gd name="connsiteY2" fmla="*/ 0 h 1198756"/>
              <a:gd name="connsiteX3" fmla="*/ 670423 w 676531"/>
              <a:gd name="connsiteY3" fmla="*/ 91774 h 1198756"/>
              <a:gd name="connsiteX4" fmla="*/ 656109 w 676531"/>
              <a:gd name="connsiteY4" fmla="*/ 938869 h 1198756"/>
              <a:gd name="connsiteX5" fmla="*/ 476748 w 676531"/>
              <a:gd name="connsiteY5" fmla="*/ 1107774 h 1198756"/>
              <a:gd name="connsiteX6" fmla="*/ 379899 w 676531"/>
              <a:gd name="connsiteY6" fmla="*/ 1198756 h 1198756"/>
              <a:gd name="connsiteX7" fmla="*/ 0 w 676531"/>
              <a:gd name="connsiteY7" fmla="*/ 1198756 h 1198756"/>
              <a:gd name="connsiteX8" fmla="*/ 0 w 676531"/>
              <a:gd name="connsiteY8" fmla="*/ 292894 h 1198756"/>
              <a:gd name="connsiteX9" fmla="*/ 0 w 676531"/>
              <a:gd name="connsiteY9" fmla="*/ 292894 h 1198756"/>
              <a:gd name="connsiteX10" fmla="*/ 379899 w 676531"/>
              <a:gd name="connsiteY10" fmla="*/ 292894 h 1198756"/>
              <a:gd name="connsiteX11" fmla="*/ 672793 w 676531"/>
              <a:gd name="connsiteY11" fmla="*/ 0 h 1198756"/>
              <a:gd name="connsiteX12" fmla="*/ 379899 w 676531"/>
              <a:gd name="connsiteY12" fmla="*/ 292894 h 1198756"/>
              <a:gd name="connsiteX13" fmla="*/ 379899 w 676531"/>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656109 w 672793"/>
              <a:gd name="connsiteY4" fmla="*/ 938869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2793" h="1198756" stroke="0" extrusionOk="0">
                <a:moveTo>
                  <a:pt x="0" y="292894"/>
                </a:moveTo>
                <a:lnTo>
                  <a:pt x="379899" y="292894"/>
                </a:lnTo>
                <a:lnTo>
                  <a:pt x="379899" y="1198756"/>
                </a:lnTo>
                <a:lnTo>
                  <a:pt x="0" y="1198756"/>
                </a:lnTo>
                <a:lnTo>
                  <a:pt x="0" y="292894"/>
                </a:lnTo>
                <a:close/>
              </a:path>
              <a:path w="672793" h="1198756" fill="darkenLess" stroke="0" extrusionOk="0">
                <a:moveTo>
                  <a:pt x="379899" y="292894"/>
                </a:moveTo>
                <a:lnTo>
                  <a:pt x="672793" y="0"/>
                </a:lnTo>
                <a:lnTo>
                  <a:pt x="672793" y="905862"/>
                </a:lnTo>
                <a:lnTo>
                  <a:pt x="379899" y="1198756"/>
                </a:lnTo>
                <a:lnTo>
                  <a:pt x="379899" y="292894"/>
                </a:lnTo>
                <a:close/>
              </a:path>
              <a:path w="672793" h="1198756" fill="lightenLess" stroke="0" extrusionOk="0">
                <a:moveTo>
                  <a:pt x="0" y="292894"/>
                </a:moveTo>
                <a:lnTo>
                  <a:pt x="292894" y="0"/>
                </a:lnTo>
                <a:lnTo>
                  <a:pt x="672793" y="0"/>
                </a:lnTo>
                <a:lnTo>
                  <a:pt x="379899" y="292894"/>
                </a:lnTo>
                <a:lnTo>
                  <a:pt x="0" y="292894"/>
                </a:lnTo>
                <a:close/>
              </a:path>
              <a:path w="672793" h="1198756" fill="none" extrusionOk="0">
                <a:moveTo>
                  <a:pt x="0" y="292894"/>
                </a:moveTo>
                <a:lnTo>
                  <a:pt x="292894" y="0"/>
                </a:lnTo>
                <a:lnTo>
                  <a:pt x="672793" y="0"/>
                </a:lnTo>
                <a:lnTo>
                  <a:pt x="670423" y="91774"/>
                </a:lnTo>
                <a:lnTo>
                  <a:pt x="656109" y="938869"/>
                </a:lnTo>
                <a:lnTo>
                  <a:pt x="476748" y="1107774"/>
                </a:lnTo>
                <a:lnTo>
                  <a:pt x="379899" y="1198756"/>
                </a:lnTo>
                <a:lnTo>
                  <a:pt x="0" y="1198756"/>
                </a:lnTo>
                <a:lnTo>
                  <a:pt x="0" y="292894"/>
                </a:lnTo>
                <a:close/>
                <a:moveTo>
                  <a:pt x="0" y="292894"/>
                </a:moveTo>
                <a:lnTo>
                  <a:pt x="379899" y="292894"/>
                </a:lnTo>
                <a:lnTo>
                  <a:pt x="672793" y="0"/>
                </a:lnTo>
                <a:moveTo>
                  <a:pt x="379899" y="292894"/>
                </a:moveTo>
                <a:lnTo>
                  <a:pt x="379899" y="119875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4" name="Rectangle 3"/>
          <p:cNvSpPr/>
          <p:nvPr/>
        </p:nvSpPr>
        <p:spPr>
          <a:xfrm>
            <a:off x="0" y="-67053"/>
            <a:ext cx="27432000" cy="257175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64"/>
          </a:p>
        </p:txBody>
      </p:sp>
      <p:pic>
        <p:nvPicPr>
          <p:cNvPr id="10" name="Picture 9"/>
          <p:cNvPicPr>
            <a:picLocks noChangeAspect="1"/>
          </p:cNvPicPr>
          <p:nvPr/>
        </p:nvPicPr>
        <p:blipFill>
          <a:blip r:embed="rId2">
            <a:biLevel thresh="25000"/>
          </a:blip>
          <a:stretch>
            <a:fillRect/>
          </a:stretch>
        </p:blipFill>
        <p:spPr>
          <a:xfrm>
            <a:off x="23571723" y="477647"/>
            <a:ext cx="1622675" cy="1622675"/>
          </a:xfrm>
          <a:prstGeom prst="rect">
            <a:avLst/>
          </a:prstGeom>
        </p:spPr>
      </p:pic>
      <p:grpSp>
        <p:nvGrpSpPr>
          <p:cNvPr id="3" name="Group 2"/>
          <p:cNvGrpSpPr/>
          <p:nvPr/>
        </p:nvGrpSpPr>
        <p:grpSpPr>
          <a:xfrm>
            <a:off x="6874343" y="154840"/>
            <a:ext cx="13683310" cy="2011575"/>
            <a:chOff x="3055264" y="142734"/>
            <a:chExt cx="6081471" cy="894033"/>
          </a:xfrm>
        </p:grpSpPr>
        <p:sp>
          <p:nvSpPr>
            <p:cNvPr id="2" name="TextBox 1"/>
            <p:cNvSpPr txBox="1"/>
            <p:nvPr/>
          </p:nvSpPr>
          <p:spPr>
            <a:xfrm>
              <a:off x="3055264" y="142734"/>
              <a:ext cx="6081471" cy="533479"/>
            </a:xfrm>
            <a:prstGeom prst="rect">
              <a:avLst/>
            </a:prstGeom>
            <a:noFill/>
          </p:spPr>
          <p:txBody>
            <a:bodyPr wrap="square" rtlCol="0">
              <a:spAutoFit/>
            </a:bodyPr>
            <a:lstStyle/>
            <a:p>
              <a:pPr algn="ctr"/>
              <a:r>
                <a:rPr lang="en-US" sz="7200" dirty="0">
                  <a:solidFill>
                    <a:schemeClr val="bg1"/>
                  </a:solidFill>
                  <a:latin typeface="CMU Serif Roman" charset="0"/>
                  <a:ea typeface="CMU Serif Roman" charset="0"/>
                  <a:cs typeface="CMU Serif Roman" charset="0"/>
                </a:rPr>
                <a:t>Identifying the Higgs Boson</a:t>
              </a:r>
            </a:p>
          </p:txBody>
        </p:sp>
        <p:sp>
          <p:nvSpPr>
            <p:cNvPr id="9" name="TextBox 8"/>
            <p:cNvSpPr txBox="1"/>
            <p:nvPr/>
          </p:nvSpPr>
          <p:spPr>
            <a:xfrm>
              <a:off x="3055264" y="687954"/>
              <a:ext cx="6081470" cy="348813"/>
            </a:xfrm>
            <a:prstGeom prst="rect">
              <a:avLst/>
            </a:prstGeom>
            <a:noFill/>
          </p:spPr>
          <p:txBody>
            <a:bodyPr wrap="square" rtlCol="0">
              <a:spAutoFit/>
            </a:bodyPr>
            <a:lstStyle/>
            <a:p>
              <a:pPr algn="ctr"/>
              <a:r>
                <a:rPr lang="en-US" sz="4500" dirty="0">
                  <a:solidFill>
                    <a:schemeClr val="bg1"/>
                  </a:solidFill>
                  <a:latin typeface="CMU Serif Roman" charset="0"/>
                  <a:ea typeface="CMU Serif Roman" charset="0"/>
                  <a:cs typeface="CMU Serif Roman" charset="0"/>
                </a:rPr>
                <a:t>Anton </a:t>
              </a:r>
              <a:r>
                <a:rPr lang="en-US" sz="4500" dirty="0" err="1">
                  <a:solidFill>
                    <a:schemeClr val="bg1"/>
                  </a:solidFill>
                  <a:latin typeface="CMU Serif Roman" charset="0"/>
                  <a:ea typeface="CMU Serif Roman" charset="0"/>
                  <a:cs typeface="CMU Serif Roman" charset="0"/>
                </a:rPr>
                <a:t>Apostolatos</a:t>
              </a:r>
              <a:r>
                <a:rPr lang="en-US" sz="4500" dirty="0">
                  <a:solidFill>
                    <a:schemeClr val="bg1"/>
                  </a:solidFill>
                  <a:latin typeface="CMU Serif Roman" charset="0"/>
                  <a:ea typeface="CMU Serif Roman" charset="0"/>
                  <a:cs typeface="CMU Serif Roman" charset="0"/>
                </a:rPr>
                <a:t>, Leonard </a:t>
              </a:r>
              <a:r>
                <a:rPr lang="en-US" sz="4500" dirty="0" err="1">
                  <a:solidFill>
                    <a:schemeClr val="bg1"/>
                  </a:solidFill>
                  <a:latin typeface="CMU Serif Roman" charset="0"/>
                  <a:ea typeface="CMU Serif Roman" charset="0"/>
                  <a:cs typeface="CMU Serif Roman" charset="0"/>
                </a:rPr>
                <a:t>Bronner</a:t>
              </a:r>
              <a:endParaRPr lang="en-US" sz="4500" dirty="0">
                <a:solidFill>
                  <a:schemeClr val="bg1"/>
                </a:solidFill>
                <a:latin typeface="CMU Serif Roman" charset="0"/>
                <a:ea typeface="CMU Serif Roman" charset="0"/>
                <a:cs typeface="CMU Serif Roman" charset="0"/>
              </a:endParaRPr>
            </a:p>
          </p:txBody>
        </p:sp>
      </p:grpSp>
      <p:sp>
        <p:nvSpPr>
          <p:cNvPr id="11" name="Rectangle 10"/>
          <p:cNvSpPr/>
          <p:nvPr/>
        </p:nvSpPr>
        <p:spPr>
          <a:xfrm>
            <a:off x="0" y="17980214"/>
            <a:ext cx="27432000" cy="34290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64"/>
          </a:p>
        </p:txBody>
      </p:sp>
      <p:pic>
        <p:nvPicPr>
          <p:cNvPr id="6" name="Picture 5"/>
          <p:cNvPicPr>
            <a:picLocks noChangeAspect="1"/>
          </p:cNvPicPr>
          <p:nvPr/>
        </p:nvPicPr>
        <p:blipFill>
          <a:blip r:embed="rId3"/>
          <a:stretch>
            <a:fillRect/>
          </a:stretch>
        </p:blipFill>
        <p:spPr>
          <a:xfrm>
            <a:off x="2666434" y="620806"/>
            <a:ext cx="3033653" cy="1415704"/>
          </a:xfrm>
          <a:prstGeom prst="rect">
            <a:avLst/>
          </a:prstGeom>
        </p:spPr>
      </p:pic>
      <p:pic>
        <p:nvPicPr>
          <p:cNvPr id="13" name="Picture 12"/>
          <p:cNvPicPr>
            <a:picLocks noChangeAspect="1"/>
          </p:cNvPicPr>
          <p:nvPr/>
        </p:nvPicPr>
        <p:blipFill>
          <a:blip r:embed="rId4"/>
          <a:stretch>
            <a:fillRect/>
          </a:stretch>
        </p:blipFill>
        <p:spPr>
          <a:xfrm>
            <a:off x="21423886" y="477647"/>
            <a:ext cx="1622675" cy="1622675"/>
          </a:xfrm>
          <a:prstGeom prst="rect">
            <a:avLst/>
          </a:prstGeom>
        </p:spPr>
      </p:pic>
      <p:sp>
        <p:nvSpPr>
          <p:cNvPr id="12" name="TextBox 11"/>
          <p:cNvSpPr txBox="1"/>
          <p:nvPr/>
        </p:nvSpPr>
        <p:spPr>
          <a:xfrm>
            <a:off x="973915" y="2841535"/>
            <a:ext cx="7004086" cy="784830"/>
          </a:xfrm>
          <a:prstGeom prst="rect">
            <a:avLst/>
          </a:prstGeom>
          <a:noFill/>
        </p:spPr>
        <p:txBody>
          <a:bodyPr wrap="square" rtlCol="0">
            <a:spAutoFit/>
          </a:bodyPr>
          <a:lstStyle/>
          <a:p>
            <a:pPr algn="ctr"/>
            <a:r>
              <a:rPr lang="en-US" sz="4500" dirty="0">
                <a:solidFill>
                  <a:srgbClr val="8C1515"/>
                </a:solidFill>
                <a:latin typeface="CMU Serif Roman" charset="0"/>
                <a:ea typeface="CMU Serif Roman" charset="0"/>
                <a:cs typeface="CMU Serif Roman" charset="0"/>
              </a:rPr>
              <a:t>LHS and the Higgs Boson</a:t>
            </a:r>
          </a:p>
        </p:txBody>
      </p:sp>
      <p:sp>
        <p:nvSpPr>
          <p:cNvPr id="14" name="TextBox 13"/>
          <p:cNvSpPr txBox="1"/>
          <p:nvPr/>
        </p:nvSpPr>
        <p:spPr>
          <a:xfrm>
            <a:off x="-257175" y="9482164"/>
            <a:ext cx="9429750" cy="784830"/>
          </a:xfrm>
          <a:prstGeom prst="rect">
            <a:avLst/>
          </a:prstGeom>
          <a:noFill/>
        </p:spPr>
        <p:txBody>
          <a:bodyPr wrap="square" rtlCol="0">
            <a:spAutoFit/>
          </a:bodyPr>
          <a:lstStyle/>
          <a:p>
            <a:pPr algn="ctr"/>
            <a:r>
              <a:rPr lang="en-US" sz="4500" dirty="0">
                <a:solidFill>
                  <a:srgbClr val="8C1515"/>
                </a:solidFill>
                <a:latin typeface="CMU Serif Roman" charset="0"/>
                <a:ea typeface="CMU Serif Roman" charset="0"/>
                <a:cs typeface="CMU Serif Roman" charset="0"/>
              </a:rPr>
              <a:t>Data</a:t>
            </a:r>
          </a:p>
        </p:txBody>
      </p:sp>
      <p:sp>
        <p:nvSpPr>
          <p:cNvPr id="15" name="TextBox 14"/>
          <p:cNvSpPr txBox="1"/>
          <p:nvPr/>
        </p:nvSpPr>
        <p:spPr>
          <a:xfrm>
            <a:off x="9001121" y="2841535"/>
            <a:ext cx="9429750" cy="784830"/>
          </a:xfrm>
          <a:prstGeom prst="rect">
            <a:avLst/>
          </a:prstGeom>
          <a:noFill/>
        </p:spPr>
        <p:txBody>
          <a:bodyPr wrap="square" rtlCol="0">
            <a:spAutoFit/>
          </a:bodyPr>
          <a:lstStyle/>
          <a:p>
            <a:pPr algn="ctr"/>
            <a:r>
              <a:rPr lang="en-US" sz="4500" dirty="0">
                <a:solidFill>
                  <a:srgbClr val="8C1515"/>
                </a:solidFill>
                <a:latin typeface="CMU Serif Roman" charset="0"/>
                <a:ea typeface="CMU Serif Roman" charset="0"/>
                <a:cs typeface="CMU Serif Roman" charset="0"/>
              </a:rPr>
              <a:t>Results</a:t>
            </a:r>
          </a:p>
        </p:txBody>
      </p:sp>
      <p:sp>
        <p:nvSpPr>
          <p:cNvPr id="16" name="TextBox 15"/>
          <p:cNvSpPr txBox="1"/>
          <p:nvPr/>
        </p:nvSpPr>
        <p:spPr>
          <a:xfrm>
            <a:off x="18259425" y="2826023"/>
            <a:ext cx="9429750" cy="784830"/>
          </a:xfrm>
          <a:prstGeom prst="rect">
            <a:avLst/>
          </a:prstGeom>
          <a:noFill/>
        </p:spPr>
        <p:txBody>
          <a:bodyPr wrap="square" rtlCol="0">
            <a:spAutoFit/>
          </a:bodyPr>
          <a:lstStyle/>
          <a:p>
            <a:pPr algn="ctr"/>
            <a:r>
              <a:rPr lang="en-US" sz="4500" dirty="0" smtClean="0">
                <a:solidFill>
                  <a:srgbClr val="8C1515"/>
                </a:solidFill>
                <a:latin typeface="CMU Serif Roman" charset="0"/>
                <a:ea typeface="CMU Serif Roman" charset="0"/>
                <a:cs typeface="CMU Serif Roman" charset="0"/>
              </a:rPr>
              <a:t>Models</a:t>
            </a:r>
            <a:endParaRPr lang="en-US" sz="4500" dirty="0">
              <a:solidFill>
                <a:srgbClr val="8C1515"/>
              </a:solidFill>
              <a:latin typeface="CMU Serif Roman" charset="0"/>
              <a:ea typeface="CMU Serif Roman" charset="0"/>
              <a:cs typeface="CMU Serif Roman" charset="0"/>
            </a:endParaRPr>
          </a:p>
        </p:txBody>
      </p:sp>
      <p:pic>
        <p:nvPicPr>
          <p:cNvPr id="8" name="Picture 7"/>
          <p:cNvPicPr>
            <a:picLocks noChangeAspect="1"/>
          </p:cNvPicPr>
          <p:nvPr/>
        </p:nvPicPr>
        <p:blipFill>
          <a:blip r:embed="rId5"/>
          <a:stretch>
            <a:fillRect/>
          </a:stretch>
        </p:blipFill>
        <p:spPr>
          <a:xfrm>
            <a:off x="602243" y="3786093"/>
            <a:ext cx="3275634" cy="2510479"/>
          </a:xfrm>
          <a:prstGeom prst="rect">
            <a:avLst/>
          </a:prstGeom>
        </p:spPr>
      </p:pic>
      <p:grpSp>
        <p:nvGrpSpPr>
          <p:cNvPr id="30" name="Group 29"/>
          <p:cNvGrpSpPr/>
          <p:nvPr/>
        </p:nvGrpSpPr>
        <p:grpSpPr>
          <a:xfrm>
            <a:off x="602242" y="10317590"/>
            <a:ext cx="7162036" cy="3627769"/>
            <a:chOff x="339243" y="4415540"/>
            <a:chExt cx="2784602" cy="1410478"/>
          </a:xfrm>
        </p:grpSpPr>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7845" t="9734" r="16031" b="5741"/>
            <a:stretch/>
          </p:blipFill>
          <p:spPr>
            <a:xfrm>
              <a:off x="484751" y="4568826"/>
              <a:ext cx="1221931" cy="1171503"/>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1000466" y="5736270"/>
                  <a:ext cx="190500" cy="89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charset="0"/>
                          </a:rPr>
                          <m:t>𝜂</m:t>
                        </m:r>
                      </m:oMath>
                    </m:oMathPara>
                  </a14:m>
                  <a:endParaRPr lang="en-US" sz="9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000466" y="5736270"/>
                  <a:ext cx="190500" cy="837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39243" y="5079928"/>
                  <a:ext cx="190500" cy="89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charset="0"/>
                          </a:rPr>
                          <m:t>𝜙</m:t>
                        </m:r>
                      </m:oMath>
                    </m:oMathPara>
                  </a14:m>
                  <a:endParaRPr lang="en-US" sz="900" dirty="0"/>
                </a:p>
              </p:txBody>
            </p:sp>
          </mc:Choice>
          <mc:Fallback xmlns="">
            <p:sp>
              <p:nvSpPr>
                <p:cNvPr id="22" name="TextBox 21"/>
                <p:cNvSpPr txBox="1">
                  <a:spLocks noRot="1" noChangeAspect="1" noMove="1" noResize="1" noEditPoints="1" noAdjustHandles="1" noChangeArrowheads="1" noChangeShapeType="1" noTextEdit="1"/>
                </p:cNvSpPr>
                <p:nvPr/>
              </p:nvSpPr>
              <p:spPr>
                <a:xfrm>
                  <a:off x="33924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51938" y="4426549"/>
                  <a:ext cx="1087557" cy="1256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500">
                            <a:latin typeface="Cambria Math" charset="0"/>
                            <a:ea typeface="CMU Serif Extra BoldNonextended" charset="0"/>
                            <a:cs typeface="CMU Serif Extra BoldNonextended" charset="0"/>
                          </a:rPr>
                          <m:t>Higgs</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Colorflow</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Energy</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Image</m:t>
                        </m:r>
                      </m:oMath>
                    </m:oMathPara>
                  </a14:m>
                  <a:endParaRPr lang="en-US" sz="1500" dirty="0">
                    <a:latin typeface="CMU Serif Extra BoldNonextended" charset="0"/>
                    <a:ea typeface="CMU Serif Extra BoldNonextended" charset="0"/>
                    <a:cs typeface="CMU Serif Extra BoldNonextended"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51938" y="4426549"/>
                  <a:ext cx="1087557" cy="119664"/>
                </a:xfrm>
                <a:prstGeom prst="rect">
                  <a:avLst/>
                </a:prstGeom>
                <a:blipFill rotWithShape="0">
                  <a:blip r:embed="rId9"/>
                  <a:stretch>
                    <a:fillRect t="-96721" b="-118033"/>
                  </a:stretch>
                </a:blipFill>
              </p:spPr>
              <p:txBody>
                <a:bodyPr/>
                <a:lstStyle/>
                <a:p>
                  <a:r>
                    <a:rPr lang="en-US">
                      <a:noFill/>
                    </a:rPr>
                    <a:t> </a:t>
                  </a:r>
                </a:p>
              </p:txBody>
            </p:sp>
          </mc:Fallback>
        </mc:AlternateContent>
        <p:pic>
          <p:nvPicPr>
            <p:cNvPr id="26" name="Picture 25"/>
            <p:cNvPicPr>
              <a:picLocks noChangeAspect="1"/>
            </p:cNvPicPr>
            <p:nvPr/>
          </p:nvPicPr>
          <p:blipFill rotWithShape="1">
            <a:blip r:embed="rId10">
              <a:extLst>
                <a:ext uri="{28A0092B-C50C-407E-A947-70E740481C1C}">
                  <a14:useLocalDpi xmlns:a14="http://schemas.microsoft.com/office/drawing/2010/main" val="0"/>
                </a:ext>
              </a:extLst>
            </a:blip>
            <a:srcRect l="18254" t="10212" r="17936" b="6825"/>
            <a:stretch/>
          </p:blipFill>
          <p:spPr>
            <a:xfrm>
              <a:off x="1860931" y="4568827"/>
              <a:ext cx="1204504" cy="1158998"/>
            </a:xfrm>
            <a:prstGeom prst="rect">
              <a:avLst/>
            </a:prstGeom>
          </p:spPr>
        </p:pic>
        <mc:AlternateContent xmlns:mc="http://schemas.openxmlformats.org/markup-compatibility/2006" xmlns:a14="http://schemas.microsoft.com/office/drawing/2010/main">
          <mc:Choice Requires="a14">
            <p:sp>
              <p:nvSpPr>
                <p:cNvPr id="27" name="TextBox 26"/>
                <p:cNvSpPr txBox="1"/>
                <p:nvPr/>
              </p:nvSpPr>
              <p:spPr>
                <a:xfrm>
                  <a:off x="2377693" y="5723387"/>
                  <a:ext cx="190500" cy="89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charset="0"/>
                          </a:rPr>
                          <m:t>𝜂</m:t>
                        </m:r>
                      </m:oMath>
                    </m:oMathPara>
                  </a14:m>
                  <a:endParaRPr lang="en-US" sz="900" dirty="0"/>
                </a:p>
              </p:txBody>
            </p:sp>
          </mc:Choice>
          <mc:Fallback xmlns="">
            <p:sp>
              <p:nvSpPr>
                <p:cNvPr id="27" name="TextBox 26"/>
                <p:cNvSpPr txBox="1">
                  <a:spLocks noRot="1" noChangeAspect="1" noMove="1" noResize="1" noEditPoints="1" noAdjustHandles="1" noChangeArrowheads="1" noChangeShapeType="1" noTextEdit="1"/>
                </p:cNvSpPr>
                <p:nvPr/>
              </p:nvSpPr>
              <p:spPr>
                <a:xfrm>
                  <a:off x="2377693" y="5723387"/>
                  <a:ext cx="190500" cy="8376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1715423" y="5079928"/>
                  <a:ext cx="190500" cy="89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900" i="1">
                            <a:latin typeface="Cambria Math" charset="0"/>
                          </a:rPr>
                          <m:t>𝜙</m:t>
                        </m:r>
                      </m:oMath>
                    </m:oMathPara>
                  </a14:m>
                  <a:endParaRPr lang="en-US" sz="1575" dirty="0"/>
                </a:p>
              </p:txBody>
            </p:sp>
          </mc:Choice>
          <mc:Fallback xmlns="">
            <p:sp>
              <p:nvSpPr>
                <p:cNvPr id="28" name="TextBox 27"/>
                <p:cNvSpPr txBox="1">
                  <a:spLocks noRot="1" noChangeAspect="1" noMove="1" noResize="1" noEditPoints="1" noAdjustHandles="1" noChangeArrowheads="1" noChangeShapeType="1" noTextEdit="1"/>
                </p:cNvSpPr>
                <p:nvPr/>
              </p:nvSpPr>
              <p:spPr>
                <a:xfrm>
                  <a:off x="171542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799460" y="4415540"/>
                  <a:ext cx="1324385" cy="12564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1500">
                            <a:latin typeface="Cambria Math" charset="0"/>
                            <a:ea typeface="CMU Serif Extra BoldNonextended" charset="0"/>
                            <a:cs typeface="CMU Serif Extra BoldNonextended" charset="0"/>
                          </a:rPr>
                          <m:t>Gluon</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Colorflow</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Energy</m:t>
                        </m:r>
                        <m:r>
                          <a:rPr lang="en-US" sz="1500">
                            <a:latin typeface="Cambria Math" charset="0"/>
                            <a:ea typeface="CMU Serif Extra BoldNonextended" charset="0"/>
                            <a:cs typeface="CMU Serif Extra BoldNonextended" charset="0"/>
                          </a:rPr>
                          <m:t> </m:t>
                        </m:r>
                        <m:r>
                          <m:rPr>
                            <m:sty m:val="p"/>
                          </m:rPr>
                          <a:rPr lang="en-US" sz="1500">
                            <a:latin typeface="Cambria Math" charset="0"/>
                            <a:ea typeface="CMU Serif Extra BoldNonextended" charset="0"/>
                            <a:cs typeface="CMU Serif Extra BoldNonextended" charset="0"/>
                          </a:rPr>
                          <m:t>Image</m:t>
                        </m:r>
                      </m:oMath>
                    </m:oMathPara>
                  </a14:m>
                  <a:endParaRPr lang="en-US" sz="1500" dirty="0">
                    <a:latin typeface="CMU Serif Extra BoldNonextended" charset="0"/>
                    <a:ea typeface="CMU Serif Extra BoldNonextended" charset="0"/>
                    <a:cs typeface="CMU Serif Extra BoldNonextended"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799460" y="4415540"/>
                  <a:ext cx="1324385" cy="119664"/>
                </a:xfrm>
                <a:prstGeom prst="rect">
                  <a:avLst/>
                </a:prstGeom>
                <a:blipFill rotWithShape="0">
                  <a:blip r:embed="rId12"/>
                  <a:stretch>
                    <a:fillRect t="-100000" b="-121667"/>
                  </a:stretch>
                </a:blipFill>
              </p:spPr>
              <p:txBody>
                <a:bodyPr/>
                <a:lstStyle/>
                <a:p>
                  <a:r>
                    <a:rPr lang="en-US">
                      <a:noFill/>
                    </a:rPr>
                    <a:t> </a:t>
                  </a:r>
                </a:p>
              </p:txBody>
            </p:sp>
          </mc:Fallback>
        </mc:AlternateContent>
      </p:grpSp>
      <p:sp>
        <p:nvSpPr>
          <p:cNvPr id="36" name="TextBox 35"/>
          <p:cNvSpPr txBox="1"/>
          <p:nvPr/>
        </p:nvSpPr>
        <p:spPr>
          <a:xfrm>
            <a:off x="4054929" y="3758532"/>
            <a:ext cx="4752987" cy="2923877"/>
          </a:xfrm>
          <a:prstGeom prst="rect">
            <a:avLst/>
          </a:prstGeom>
          <a:noFill/>
        </p:spPr>
        <p:txBody>
          <a:bodyPr wrap="square" rtlCol="0">
            <a:spAutoFit/>
          </a:bodyPr>
          <a:lstStyle/>
          <a:p>
            <a:pPr algn="just"/>
            <a:r>
              <a:rPr lang="en-US" sz="2300" dirty="0">
                <a:latin typeface="CMU Serif Roman" charset="0"/>
                <a:ea typeface="CMU Serif Roman" charset="0"/>
                <a:cs typeface="CMU Serif Roman" charset="0"/>
              </a:rPr>
              <a:t>The ATLAS detector at the Large Hadron </a:t>
            </a:r>
            <a:r>
              <a:rPr lang="en-US" sz="2300" dirty="0" smtClean="0">
                <a:latin typeface="CMU Serif Roman" charset="0"/>
                <a:ea typeface="CMU Serif Roman" charset="0"/>
                <a:cs typeface="CMU Serif Roman" charset="0"/>
              </a:rPr>
              <a:t>Collider, recording 40 million energy snapshots of proton-proton collisions a second, is </a:t>
            </a:r>
            <a:r>
              <a:rPr lang="en-US" sz="2300" dirty="0">
                <a:latin typeface="CMU Serif Roman" charset="0"/>
                <a:ea typeface="CMU Serif Roman" charset="0"/>
                <a:cs typeface="CMU Serif Roman" charset="0"/>
              </a:rPr>
              <a:t>tasked to finding the elusive Higgs boson subatomic particle</a:t>
            </a:r>
            <a:r>
              <a:rPr lang="en-US" sz="2300" dirty="0" smtClean="0">
                <a:latin typeface="CMU Serif Roman" charset="0"/>
                <a:ea typeface="CMU Serif Roman" charset="0"/>
                <a:cs typeface="CMU Serif Roman" charset="0"/>
              </a:rPr>
              <a:t>. </a:t>
            </a:r>
            <a:r>
              <a:rPr lang="en-US" sz="2300" dirty="0">
                <a:latin typeface="CMU Serif Roman" charset="0"/>
                <a:ea typeface="CMU Serif Roman" charset="0"/>
                <a:cs typeface="CMU Serif Roman" charset="0"/>
              </a:rPr>
              <a:t>In a super-                    </a:t>
            </a:r>
            <a:r>
              <a:rPr lang="en-US" sz="2300" dirty="0" smtClean="0">
                <a:latin typeface="CMU Serif Roman" charset="0"/>
                <a:ea typeface="CMU Serif Roman" charset="0"/>
                <a:cs typeface="CMU Serif Roman" charset="0"/>
              </a:rPr>
              <a:t>charged </a:t>
            </a:r>
            <a:r>
              <a:rPr lang="en-US" sz="2300" dirty="0">
                <a:latin typeface="CMU Serif Roman" charset="0"/>
                <a:ea typeface="CMU Serif Roman" charset="0"/>
                <a:cs typeface="CMU Serif Roman" charset="0"/>
              </a:rPr>
              <a:t>state, the particle </a:t>
            </a:r>
            <a:r>
              <a:rPr lang="en-US" sz="2300" dirty="0" smtClean="0">
                <a:latin typeface="CMU Serif Roman" charset="0"/>
                <a:ea typeface="CMU Serif Roman" charset="0"/>
                <a:cs typeface="CMU Serif Roman" charset="0"/>
              </a:rPr>
              <a:t>decays</a:t>
            </a:r>
            <a:r>
              <a:rPr lang="en-US" sz="2300" dirty="0">
                <a:solidFill>
                  <a:schemeClr val="bg1"/>
                </a:solidFill>
                <a:latin typeface="CMU Serif Roman" charset="0"/>
                <a:ea typeface="CMU Serif Roman" charset="0"/>
                <a:cs typeface="CMU Serif Roman" charset="0"/>
              </a:rPr>
              <a:t> </a:t>
            </a:r>
            <a:r>
              <a:rPr lang="en-US" sz="2300" dirty="0" smtClean="0">
                <a:solidFill>
                  <a:schemeClr val="bg1"/>
                </a:solidFill>
                <a:latin typeface="CMU Serif Roman" charset="0"/>
                <a:ea typeface="CMU Serif Roman" charset="0"/>
                <a:cs typeface="CMU Serif Roman" charset="0"/>
              </a:rPr>
              <a:t>as</a:t>
            </a:r>
          </a:p>
        </p:txBody>
      </p:sp>
      <mc:AlternateContent xmlns:mc="http://schemas.openxmlformats.org/markup-compatibility/2006">
        <mc:Choice xmlns:a14="http://schemas.microsoft.com/office/drawing/2010/main" Requires="a14">
          <p:sp>
            <p:nvSpPr>
              <p:cNvPr id="38" name="TextBox 37"/>
              <p:cNvSpPr txBox="1"/>
              <p:nvPr/>
            </p:nvSpPr>
            <p:spPr>
              <a:xfrm>
                <a:off x="518341" y="14120051"/>
                <a:ext cx="8289573" cy="3631763"/>
              </a:xfrm>
              <a:prstGeom prst="rect">
                <a:avLst/>
              </a:prstGeom>
              <a:noFill/>
            </p:spPr>
            <p:txBody>
              <a:bodyPr wrap="square" rtlCol="0">
                <a:spAutoFit/>
              </a:bodyPr>
              <a:lstStyle/>
              <a:p>
                <a:pPr algn="just"/>
                <a:r>
                  <a:rPr lang="en-US" sz="2300" dirty="0" smtClean="0">
                    <a:latin typeface="CMU Serif Roman" charset="0"/>
                    <a:ea typeface="CMU Serif Roman" charset="0"/>
                    <a:cs typeface="CMU Serif Roman" charset="0"/>
                  </a:rPr>
                  <a:t>In collaboration with ATLAS we were given access to energy images for both Higgs boson and gluon decay. We had 100,000 </a:t>
                </a:r>
                <a:r>
                  <a:rPr lang="en-US" sz="2300" dirty="0">
                    <a:latin typeface="CMU Serif Roman" charset="0"/>
                    <a:ea typeface="CMU Serif Roman" charset="0"/>
                    <a:cs typeface="CMU Serif Roman" charset="0"/>
                  </a:rPr>
                  <a:t>25x25 </a:t>
                </a:r>
                <a:r>
                  <a:rPr lang="en-US" sz="2300" dirty="0" smtClean="0">
                    <a:latin typeface="CMU Serif Roman" charset="0"/>
                    <a:ea typeface="CMU Serif Roman" charset="0"/>
                    <a:cs typeface="CMU Serif Roman" charset="0"/>
                  </a:rPr>
                  <a:t>pixel </a:t>
                </a:r>
                <a:r>
                  <a:rPr lang="en-US" sz="2300" dirty="0">
                    <a:latin typeface="CMU Serif Roman" charset="0"/>
                    <a:ea typeface="CMU Serif Roman" charset="0"/>
                    <a:cs typeface="CMU Serif Roman" charset="0"/>
                  </a:rPr>
                  <a:t>images in </a:t>
                </a:r>
                <a14:m>
                  <m:oMath xmlns:m="http://schemas.openxmlformats.org/officeDocument/2006/math">
                    <m:r>
                      <a:rPr lang="en-US" sz="2300" i="1">
                        <a:latin typeface="Cambria Math" charset="0"/>
                        <a:ea typeface="CMU Serif Roman" charset="0"/>
                        <a:cs typeface="CMU Serif Roman" charset="0"/>
                      </a:rPr>
                      <m:t>𝜂</m:t>
                    </m:r>
                  </m:oMath>
                </a14:m>
                <a:r>
                  <a:rPr lang="en-US" sz="2300" dirty="0">
                    <a:latin typeface="CMU Serif Roman" charset="0"/>
                    <a:ea typeface="CMU Serif Roman" charset="0"/>
                    <a:cs typeface="CMU Serif Roman" charset="0"/>
                  </a:rPr>
                  <a:t> and </a:t>
                </a:r>
                <a14:m>
                  <m:oMath xmlns:m="http://schemas.openxmlformats.org/officeDocument/2006/math">
                    <m:r>
                      <a:rPr lang="en-US" sz="2300" i="1">
                        <a:latin typeface="Cambria Math" charset="0"/>
                        <a:ea typeface="CMU Serif Roman" charset="0"/>
                        <a:cs typeface="CMU Serif Roman" charset="0"/>
                      </a:rPr>
                      <m:t>𝜙</m:t>
                    </m:r>
                    <m:r>
                      <a:rPr lang="en-US" sz="2300" i="1">
                        <a:latin typeface="Cambria Math" charset="0"/>
                        <a:ea typeface="CMU Serif Roman" charset="0"/>
                        <a:cs typeface="CMU Serif Roman" charset="0"/>
                      </a:rPr>
                      <m:t> </m:t>
                    </m:r>
                  </m:oMath>
                </a14:m>
                <a:r>
                  <a:rPr lang="en-US" sz="2300" dirty="0">
                    <a:latin typeface="CMU Serif Roman" charset="0"/>
                    <a:ea typeface="CMU Serif Roman" charset="0"/>
                    <a:cs typeface="CMU Serif Roman" charset="0"/>
                  </a:rPr>
                  <a:t>cylindrical </a:t>
                </a:r>
                <a:r>
                  <a:rPr lang="en-US" sz="2300" dirty="0" smtClean="0">
                    <a:latin typeface="CMU Serif Roman" charset="0"/>
                    <a:ea typeface="CMU Serif Roman" charset="0"/>
                    <a:cs typeface="CMU Serif Roman" charset="0"/>
                  </a:rPr>
                  <a:t>coordinates, where </a:t>
                </a:r>
                <a14:m>
                  <m:oMath xmlns:m="http://schemas.openxmlformats.org/officeDocument/2006/math">
                    <m:r>
                      <a:rPr lang="en-US" sz="2300" b="0" i="1" smtClean="0">
                        <a:latin typeface="Cambria Math" charset="0"/>
                        <a:ea typeface="CMU Serif Roman" charset="0"/>
                        <a:cs typeface="CMU Serif Roman" charset="0"/>
                      </a:rPr>
                      <m:t>𝜂</m:t>
                    </m:r>
                  </m:oMath>
                </a14:m>
                <a:r>
                  <a:rPr lang="en-US" sz="2300" dirty="0" smtClean="0">
                    <a:latin typeface="CMU Serif Roman" charset="0"/>
                    <a:ea typeface="CMU Serif Roman" charset="0"/>
                    <a:cs typeface="CMU Serif Roman" charset="0"/>
                  </a:rPr>
                  <a:t> is the angle in the </a:t>
                </a:r>
                <a14:m>
                  <m:oMath xmlns:m="http://schemas.openxmlformats.org/officeDocument/2006/math">
                    <m:r>
                      <a:rPr lang="en-US" sz="2300" b="0" i="1" smtClean="0">
                        <a:latin typeface="Cambria Math" charset="0"/>
                        <a:ea typeface="CMU Serif Roman" charset="0"/>
                        <a:cs typeface="CMU Serif Roman" charset="0"/>
                      </a:rPr>
                      <m:t>𝑥</m:t>
                    </m:r>
                  </m:oMath>
                </a14:m>
                <a:r>
                  <a:rPr lang="en-US" sz="2300" b="0" i="1" dirty="0" smtClean="0">
                    <a:latin typeface="Cambria Math" charset="0"/>
                    <a:ea typeface="CMU Serif Roman" charset="0"/>
                    <a:cs typeface="CMU Serif Roman" charset="0"/>
                  </a:rPr>
                  <a:t>-</a:t>
                </a:r>
                <a14:m>
                  <m:oMath xmlns:m="http://schemas.openxmlformats.org/officeDocument/2006/math">
                    <m:r>
                      <a:rPr lang="en-US" sz="2300" b="0" i="1" smtClean="0">
                        <a:latin typeface="Cambria Math" charset="0"/>
                        <a:ea typeface="CMU Serif Roman" charset="0"/>
                        <a:cs typeface="CMU Serif Roman" charset="0"/>
                      </a:rPr>
                      <m:t>𝑧</m:t>
                    </m:r>
                  </m:oMath>
                </a14:m>
                <a:r>
                  <a:rPr lang="en-US" sz="2300" dirty="0" smtClean="0">
                    <a:latin typeface="CMU Serif Roman" charset="0"/>
                    <a:ea typeface="CMU Serif Roman" charset="0"/>
                    <a:cs typeface="CMU Serif Roman" charset="0"/>
                  </a:rPr>
                  <a:t> and </a:t>
                </a:r>
                <a14:m>
                  <m:oMath xmlns:m="http://schemas.openxmlformats.org/officeDocument/2006/math">
                    <m:r>
                      <a:rPr lang="en-US" sz="2300" i="1">
                        <a:latin typeface="Cambria Math" charset="0"/>
                        <a:ea typeface="CMU Serif Roman" charset="0"/>
                        <a:cs typeface="CMU Serif Roman" charset="0"/>
                      </a:rPr>
                      <m:t>𝜙</m:t>
                    </m:r>
                  </m:oMath>
                </a14:m>
                <a:r>
                  <a:rPr lang="en-US" sz="2300" dirty="0" smtClean="0">
                    <a:latin typeface="CMU Serif Roman" charset="0"/>
                    <a:ea typeface="CMU Serif Roman" charset="0"/>
                    <a:cs typeface="CMU Serif Roman" charset="0"/>
                  </a:rPr>
                  <a:t> is the azimuthal angle in the </a:t>
                </a:r>
                <a14:m>
                  <m:oMath xmlns:m="http://schemas.openxmlformats.org/officeDocument/2006/math">
                    <m:r>
                      <a:rPr lang="en-US" sz="2300" i="1">
                        <a:latin typeface="Cambria Math" charset="0"/>
                        <a:ea typeface="CMU Serif Roman" charset="0"/>
                        <a:cs typeface="CMU Serif Roman" charset="0"/>
                      </a:rPr>
                      <m:t>𝑥</m:t>
                    </m:r>
                  </m:oMath>
                </a14:m>
                <a:r>
                  <a:rPr lang="en-US" sz="2300" i="1" dirty="0" smtClean="0">
                    <a:latin typeface="Cambria Math" charset="0"/>
                    <a:ea typeface="CMU Serif Roman" charset="0"/>
                    <a:cs typeface="CMU Serif Roman" charset="0"/>
                  </a:rPr>
                  <a:t>-</a:t>
                </a:r>
                <a14:m>
                  <m:oMath xmlns:m="http://schemas.openxmlformats.org/officeDocument/2006/math">
                    <m:r>
                      <a:rPr lang="en-US" sz="2300" b="0" i="1" dirty="0" smtClean="0">
                        <a:latin typeface="Cambria Math" charset="0"/>
                        <a:ea typeface="CMU Serif Roman" charset="0"/>
                        <a:cs typeface="CMU Serif Roman" charset="0"/>
                      </a:rPr>
                      <m:t>𝑦</m:t>
                    </m:r>
                  </m:oMath>
                </a14:m>
                <a:r>
                  <a:rPr lang="en-US" sz="2300" dirty="0" smtClean="0">
                    <a:latin typeface="CMU Serif Roman" charset="0"/>
                    <a:ea typeface="CMU Serif Roman" charset="0"/>
                    <a:cs typeface="CMU Serif Roman" charset="0"/>
                  </a:rPr>
                  <a:t> plane perpendicular to the beam direction. These </a:t>
                </a:r>
                <a:r>
                  <a:rPr lang="en-US" sz="2300" dirty="0">
                    <a:latin typeface="CMU Serif Roman" charset="0"/>
                    <a:ea typeface="CMU Serif Roman" charset="0"/>
                    <a:cs typeface="CMU Serif Roman" charset="0"/>
                  </a:rPr>
                  <a:t>were pre-processed so that the jet center is at the center of an image, with resonance being kept constant in every sampled data point</a:t>
                </a:r>
                <a:r>
                  <a:rPr lang="en-US" sz="2300" dirty="0" smtClean="0">
                    <a:latin typeface="CMU Serif Roman" charset="0"/>
                    <a:ea typeface="CMU Serif Roman" charset="0"/>
                    <a:cs typeface="CMU Serif Roman" charset="0"/>
                  </a:rPr>
                  <a:t>. We also zero-centered the images with the training mean and normalized all values to be between [-1, 1</a:t>
                </a:r>
                <a:r>
                  <a:rPr lang="en-US" sz="2300" dirty="0" smtClean="0">
                    <a:latin typeface="CMU Serif Roman" charset="0"/>
                    <a:ea typeface="CMU Serif Roman" charset="0"/>
                    <a:cs typeface="CMU Serif Roman" charset="0"/>
                  </a:rPr>
                  <a:t>]. We also zero-padded the images </a:t>
                </a:r>
                <a:r>
                  <a:rPr lang="en-US" sz="2300" dirty="0">
                    <a:latin typeface="CMU Serif Roman" charset="0"/>
                    <a:ea typeface="CMU Serif Roman" charset="0"/>
                    <a:cs typeface="CMU Serif Roman" charset="0"/>
                  </a:rPr>
                  <a:t>to </a:t>
                </a:r>
                <a:r>
                  <a:rPr lang="en-US" sz="2300" dirty="0" smtClean="0">
                    <a:latin typeface="CMU Serif Roman" charset="0"/>
                    <a:ea typeface="CMU Serif Roman" charset="0"/>
                    <a:cs typeface="CMU Serif Roman" charset="0"/>
                  </a:rPr>
                  <a:t>32x32 to allow for Max-Pooling.</a:t>
                </a:r>
                <a:endParaRPr lang="en-US" sz="2300" dirty="0">
                  <a:latin typeface="CMU Serif Roman" charset="0"/>
                  <a:ea typeface="CMU Serif Roman" charset="0"/>
                  <a:cs typeface="CMU Serif Roman"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518341" y="14120051"/>
                <a:ext cx="8289573" cy="3631763"/>
              </a:xfrm>
              <a:prstGeom prst="rect">
                <a:avLst/>
              </a:prstGeom>
              <a:blipFill rotWithShape="0">
                <a:blip r:embed="rId13"/>
                <a:stretch>
                  <a:fillRect l="-1029" t="-1342" r="-1103" b="-2685"/>
                </a:stretch>
              </a:blipFill>
            </p:spPr>
            <p:txBody>
              <a:bodyPr/>
              <a:lstStyle/>
              <a:p>
                <a:r>
                  <a:rPr lang="en-US">
                    <a:noFill/>
                  </a:rPr>
                  <a:t> </a:t>
                </a:r>
              </a:p>
            </p:txBody>
          </p:sp>
        </mc:Fallback>
      </mc:AlternateContent>
      <p:sp>
        <p:nvSpPr>
          <p:cNvPr id="39" name="TextBox 38"/>
          <p:cNvSpPr txBox="1"/>
          <p:nvPr/>
        </p:nvSpPr>
        <p:spPr>
          <a:xfrm>
            <a:off x="518342" y="6238285"/>
            <a:ext cx="8289573" cy="2923877"/>
          </a:xfrm>
          <a:prstGeom prst="rect">
            <a:avLst/>
          </a:prstGeom>
          <a:noFill/>
        </p:spPr>
        <p:txBody>
          <a:bodyPr wrap="square" rtlCol="0">
            <a:spAutoFit/>
          </a:bodyPr>
          <a:lstStyle/>
          <a:p>
            <a:pPr algn="just"/>
            <a:r>
              <a:rPr lang="en-US" sz="2300" dirty="0" smtClean="0">
                <a:latin typeface="CMU Serif Roman" charset="0"/>
                <a:ea typeface="CMU Serif Roman" charset="0"/>
                <a:cs typeface="CMU Serif Roman" charset="0"/>
              </a:rPr>
              <a:t>in </a:t>
            </a:r>
            <a:r>
              <a:rPr lang="en-US" sz="2300" dirty="0">
                <a:latin typeface="CMU Serif Roman" charset="0"/>
                <a:ea typeface="CMU Serif Roman" charset="0"/>
                <a:cs typeface="CMU Serif Roman" charset="0"/>
              </a:rPr>
              <a:t>observable ways. By measuring and analyzing the energy patterns of this decay we can identify the subatomic particle itself. H</a:t>
            </a:r>
            <a:r>
              <a:rPr lang="en-US" sz="2300" dirty="0" smtClean="0">
                <a:latin typeface="CMU Serif Roman" charset="0"/>
                <a:ea typeface="CMU Serif Roman" charset="0"/>
                <a:cs typeface="CMU Serif Roman" charset="0"/>
              </a:rPr>
              <a:t>uman </a:t>
            </a:r>
            <a:r>
              <a:rPr lang="en-US" sz="2300" dirty="0">
                <a:latin typeface="CMU Serif Roman" charset="0"/>
                <a:ea typeface="CMU Serif Roman" charset="0"/>
                <a:cs typeface="CMU Serif Roman" charset="0"/>
              </a:rPr>
              <a:t>curation of these </a:t>
            </a:r>
            <a:r>
              <a:rPr lang="en-US" sz="2300" dirty="0" smtClean="0">
                <a:latin typeface="CMU Serif Roman" charset="0"/>
                <a:ea typeface="CMU Serif Roman" charset="0"/>
                <a:cs typeface="CMU Serif Roman" charset="0"/>
              </a:rPr>
              <a:t>events is unfeasible, making </a:t>
            </a:r>
            <a:r>
              <a:rPr lang="en-US" sz="2300" dirty="0">
                <a:latin typeface="CMU Serif Roman" charset="0"/>
                <a:ea typeface="CMU Serif Roman" charset="0"/>
                <a:cs typeface="CMU Serif Roman" charset="0"/>
              </a:rPr>
              <a:t>a</a:t>
            </a:r>
            <a:r>
              <a:rPr lang="en-US" sz="2300" dirty="0" smtClean="0">
                <a:latin typeface="CMU Serif Roman" charset="0"/>
                <a:ea typeface="CMU Serif Roman" charset="0"/>
                <a:cs typeface="CMU Serif Roman" charset="0"/>
              </a:rPr>
              <a:t>n </a:t>
            </a:r>
            <a:r>
              <a:rPr lang="en-US" sz="2300" dirty="0">
                <a:latin typeface="CMU Serif Roman" charset="0"/>
                <a:ea typeface="CMU Serif Roman" charset="0"/>
                <a:cs typeface="CMU Serif Roman" charset="0"/>
              </a:rPr>
              <a:t>accurate classification system that would label the most promising observations as Higgs boson particle </a:t>
            </a:r>
            <a:r>
              <a:rPr lang="en-US" sz="2300" dirty="0" smtClean="0">
                <a:latin typeface="CMU Serif Roman" charset="0"/>
                <a:ea typeface="CMU Serif Roman" charset="0"/>
                <a:cs typeface="CMU Serif Roman" charset="0"/>
              </a:rPr>
              <a:t>decays required</a:t>
            </a:r>
            <a:r>
              <a:rPr lang="en-US" sz="2300" dirty="0">
                <a:latin typeface="CMU Serif Roman" charset="0"/>
                <a:ea typeface="CMU Serif Roman" charset="0"/>
                <a:cs typeface="CMU Serif Roman" charset="0"/>
              </a:rPr>
              <a:t>. Discovering the Higgs boson would validate a generation of scientific thought in particle physics and alter our understanding of mass as a physical property.</a:t>
            </a:r>
          </a:p>
        </p:txBody>
      </p:sp>
      <p:sp>
        <p:nvSpPr>
          <p:cNvPr id="41" name="TextBox 40"/>
          <p:cNvSpPr txBox="1"/>
          <p:nvPr/>
        </p:nvSpPr>
        <p:spPr>
          <a:xfrm>
            <a:off x="9496836" y="3790753"/>
            <a:ext cx="8489223" cy="1508105"/>
          </a:xfrm>
          <a:prstGeom prst="rect">
            <a:avLst/>
          </a:prstGeom>
          <a:noFill/>
        </p:spPr>
        <p:txBody>
          <a:bodyPr wrap="square" rtlCol="0">
            <a:spAutoFit/>
          </a:bodyPr>
          <a:lstStyle/>
          <a:p>
            <a:pPr algn="just"/>
            <a:r>
              <a:rPr lang="en-US" sz="2300" dirty="0">
                <a:latin typeface="CMU Serif Roman" charset="0"/>
                <a:ea typeface="CMU Serif Roman" charset="0"/>
                <a:cs typeface="CMU Serif Roman" charset="0"/>
              </a:rPr>
              <a:t>Current state-of-the-art runs Fisher Discriminant Analysis on pull data, a feature class which characterizes the superstructure of the particle collision events. This classification method has a AUC of </a:t>
            </a:r>
            <a:r>
              <a:rPr lang="en-US" sz="2300" dirty="0" smtClean="0">
                <a:latin typeface="CMU Serif Roman" charset="0"/>
                <a:ea typeface="CMU Serif Roman" charset="0"/>
                <a:cs typeface="CMU Serif Roman" charset="0"/>
              </a:rPr>
              <a:t>0.654.</a:t>
            </a:r>
            <a:endParaRPr lang="en-US" sz="2300" dirty="0">
              <a:latin typeface="CMU Serif Roman" charset="0"/>
              <a:ea typeface="CMU Serif Roman" charset="0"/>
              <a:cs typeface="CMU Serif Roman" charset="0"/>
            </a:endParaRPr>
          </a:p>
        </p:txBody>
      </p:sp>
      <p:sp>
        <p:nvSpPr>
          <p:cNvPr id="42" name="TextBox 41"/>
          <p:cNvSpPr txBox="1"/>
          <p:nvPr/>
        </p:nvSpPr>
        <p:spPr>
          <a:xfrm>
            <a:off x="9496836" y="12504030"/>
            <a:ext cx="8489223" cy="6109365"/>
          </a:xfrm>
          <a:prstGeom prst="rect">
            <a:avLst/>
          </a:prstGeom>
          <a:noFill/>
        </p:spPr>
        <p:txBody>
          <a:bodyPr wrap="square" rtlCol="0">
            <a:spAutoFit/>
          </a:bodyPr>
          <a:lstStyle/>
          <a:p>
            <a:pPr algn="just"/>
            <a:r>
              <a:rPr lang="en-US" sz="2300" dirty="0" smtClean="0">
                <a:latin typeface="CMU Serif Roman" charset="0"/>
                <a:ea typeface="CMU Serif Roman" charset="0"/>
                <a:cs typeface="CMU Serif Roman" charset="0"/>
              </a:rPr>
              <a:t>Our first baseline after the state-of-the-art Fisher Discriminant Analysis was </a:t>
            </a:r>
            <a:r>
              <a:rPr lang="en-US" sz="2300" dirty="0">
                <a:latin typeface="CMU Serif Roman" charset="0"/>
                <a:ea typeface="CMU Serif Roman" charset="0"/>
                <a:cs typeface="CMU Serif Roman" charset="0"/>
              </a:rPr>
              <a:t>an </a:t>
            </a:r>
            <a:r>
              <a:rPr lang="en-US" sz="2300" dirty="0" err="1">
                <a:latin typeface="CMU Serif Roman" charset="0"/>
                <a:ea typeface="CMU Serif Roman" charset="0"/>
                <a:cs typeface="CMU Serif Roman" charset="0"/>
              </a:rPr>
              <a:t>AdaBoost</a:t>
            </a:r>
            <a:r>
              <a:rPr lang="en-US" sz="2300" dirty="0">
                <a:latin typeface="CMU Serif Roman" charset="0"/>
                <a:ea typeface="CMU Serif Roman" charset="0"/>
                <a:cs typeface="CMU Serif Roman" charset="0"/>
              </a:rPr>
              <a:t> tree algorithm </a:t>
            </a:r>
            <a:r>
              <a:rPr lang="en-US" sz="2300" dirty="0" smtClean="0">
                <a:latin typeface="CMU Serif Roman" charset="0"/>
                <a:ea typeface="CMU Serif Roman" charset="0"/>
                <a:cs typeface="CMU Serif Roman" charset="0"/>
              </a:rPr>
              <a:t>with </a:t>
            </a:r>
            <a:r>
              <a:rPr lang="en-US" sz="2300" dirty="0">
                <a:latin typeface="CMU Serif Roman" charset="0"/>
                <a:ea typeface="CMU Serif Roman" charset="0"/>
                <a:cs typeface="CMU Serif Roman" charset="0"/>
              </a:rPr>
              <a:t>Random Forest</a:t>
            </a:r>
            <a:r>
              <a:rPr lang="en-US" sz="2300" dirty="0" smtClean="0">
                <a:latin typeface="CMU Serif Roman" charset="0"/>
                <a:ea typeface="CMU Serif Roman" charset="0"/>
                <a:cs typeface="CMU Serif Roman" charset="0"/>
              </a:rPr>
              <a:t> base estimators on the </a:t>
            </a:r>
            <a:r>
              <a:rPr lang="en-US" sz="2300" dirty="0" err="1" smtClean="0">
                <a:latin typeface="CMU Serif Roman" charset="0"/>
                <a:ea typeface="CMU Serif Roman" charset="0"/>
                <a:cs typeface="CMU Serif Roman" charset="0"/>
              </a:rPr>
              <a:t>vectorized</a:t>
            </a:r>
            <a:r>
              <a:rPr lang="en-US" sz="2300" dirty="0" smtClean="0">
                <a:latin typeface="CMU Serif Roman" charset="0"/>
                <a:ea typeface="CMU Serif Roman" charset="0"/>
                <a:cs typeface="CMU Serif Roman" charset="0"/>
              </a:rPr>
              <a:t> images. </a:t>
            </a:r>
            <a:r>
              <a:rPr lang="en-US" sz="2300" dirty="0">
                <a:latin typeface="CMU Serif Roman" charset="0"/>
                <a:ea typeface="CMU Serif Roman" charset="0"/>
                <a:cs typeface="CMU Serif Roman" charset="0"/>
              </a:rPr>
              <a:t>The </a:t>
            </a:r>
            <a:r>
              <a:rPr lang="en-US" sz="2300" dirty="0" err="1">
                <a:latin typeface="CMU Serif Roman" charset="0"/>
                <a:ea typeface="CMU Serif Roman" charset="0"/>
                <a:cs typeface="CMU Serif Roman" charset="0"/>
              </a:rPr>
              <a:t>AdaBoost</a:t>
            </a:r>
            <a:r>
              <a:rPr lang="en-US" sz="2300" dirty="0">
                <a:latin typeface="CMU Serif Roman" charset="0"/>
                <a:ea typeface="CMU Serif Roman" charset="0"/>
                <a:cs typeface="CMU Serif Roman" charset="0"/>
              </a:rPr>
              <a:t> classifier is an adaptive model that </a:t>
            </a:r>
            <a:r>
              <a:rPr lang="en-US" sz="2300" dirty="0" smtClean="0">
                <a:latin typeface="CMU Serif Roman" charset="0"/>
                <a:ea typeface="CMU Serif Roman" charset="0"/>
                <a:cs typeface="CMU Serif Roman" charset="0"/>
              </a:rPr>
              <a:t>runs and tweaks </a:t>
            </a:r>
            <a:r>
              <a:rPr lang="en-US" sz="2300" dirty="0">
                <a:latin typeface="CMU Serif Roman" charset="0"/>
                <a:ea typeface="CMU Serif Roman" charset="0"/>
                <a:cs typeface="CMU Serif Roman" charset="0"/>
              </a:rPr>
              <a:t>weaker learning </a:t>
            </a:r>
            <a:r>
              <a:rPr lang="en-US" sz="2300" dirty="0" smtClean="0">
                <a:latin typeface="CMU Serif Roman" charset="0"/>
                <a:ea typeface="CMU Serif Roman" charset="0"/>
                <a:cs typeface="CMU Serif Roman" charset="0"/>
              </a:rPr>
              <a:t>algorithms. With this algorithm we </a:t>
            </a:r>
            <a:r>
              <a:rPr lang="en-US" sz="2300" dirty="0">
                <a:latin typeface="CMU Serif Roman" charset="0"/>
                <a:ea typeface="CMU Serif Roman" charset="0"/>
                <a:cs typeface="CMU Serif Roman" charset="0"/>
              </a:rPr>
              <a:t>achieved an AUC of </a:t>
            </a:r>
            <a:r>
              <a:rPr lang="en-US" sz="2300" dirty="0" smtClean="0">
                <a:latin typeface="CMU Serif Roman" charset="0"/>
                <a:ea typeface="CMU Serif Roman" charset="0"/>
                <a:cs typeface="CMU Serif Roman" charset="0"/>
              </a:rPr>
              <a:t>0.873. </a:t>
            </a:r>
          </a:p>
          <a:p>
            <a:pPr algn="just"/>
            <a:endParaRPr lang="en-US" sz="2300" dirty="0">
              <a:latin typeface="CMU Serif Roman" charset="0"/>
              <a:ea typeface="CMU Serif Roman" charset="0"/>
              <a:cs typeface="CMU Serif Roman" charset="0"/>
            </a:endParaRPr>
          </a:p>
          <a:p>
            <a:pPr algn="just"/>
            <a:r>
              <a:rPr lang="en-US" sz="2300" dirty="0" smtClean="0">
                <a:latin typeface="CMU Serif Roman" charset="0"/>
                <a:ea typeface="CMU Serif Roman" charset="0"/>
                <a:cs typeface="CMU Serif Roman" charset="0"/>
              </a:rPr>
              <a:t>We then moved on to Deep Convolutional Neural Network approach. We had initial doubts about the effectiveness of CNNs for this task as these are not traditional visual recognition problems. This also meant that we had to design, build and learn a CNN from scratch – given the lack of similarities between these </a:t>
            </a:r>
            <a:r>
              <a:rPr lang="en-US" sz="2300" dirty="0" err="1" smtClean="0">
                <a:latin typeface="CMU Serif Roman" charset="0"/>
                <a:ea typeface="CMU Serif Roman" charset="0"/>
                <a:cs typeface="CMU Serif Roman" charset="0"/>
              </a:rPr>
              <a:t>colorflow</a:t>
            </a:r>
            <a:r>
              <a:rPr lang="en-US" sz="2300" dirty="0" smtClean="0">
                <a:latin typeface="CMU Serif Roman" charset="0"/>
                <a:ea typeface="CMU Serif Roman" charset="0"/>
                <a:cs typeface="CMU Serif Roman" charset="0"/>
              </a:rPr>
              <a:t> energy representations and common image datasets, </a:t>
            </a:r>
            <a:r>
              <a:rPr lang="en-US" sz="2300" dirty="0">
                <a:latin typeface="CMU Serif Roman" charset="0"/>
                <a:ea typeface="CMU Serif Roman" charset="0"/>
                <a:cs typeface="CMU Serif Roman" charset="0"/>
              </a:rPr>
              <a:t>transfer learning </a:t>
            </a:r>
            <a:r>
              <a:rPr lang="en-US" sz="2300" dirty="0" smtClean="0">
                <a:latin typeface="CMU Serif Roman" charset="0"/>
                <a:ea typeface="CMU Serif Roman" charset="0"/>
                <a:cs typeface="CMU Serif Roman" charset="0"/>
              </a:rPr>
              <a:t>was useless.</a:t>
            </a:r>
          </a:p>
          <a:p>
            <a:pPr algn="just"/>
            <a:endParaRPr lang="en-US" sz="2300" dirty="0" smtClean="0">
              <a:latin typeface="CMU Serif Roman" charset="0"/>
              <a:ea typeface="CMU Serif Roman" charset="0"/>
              <a:cs typeface="CMU Serif Roman" charset="0"/>
            </a:endParaRPr>
          </a:p>
          <a:p>
            <a:pPr algn="just"/>
            <a:endParaRPr lang="en-US" sz="2300" dirty="0">
              <a:latin typeface="CMU Serif Roman" charset="0"/>
              <a:ea typeface="CMU Serif Roman" charset="0"/>
              <a:cs typeface="CMU Serif Roman" charset="0"/>
            </a:endParaRPr>
          </a:p>
          <a:p>
            <a:pPr algn="just"/>
            <a:endParaRPr lang="en-US" sz="2300" dirty="0">
              <a:latin typeface="CMU Serif Roman" charset="0"/>
              <a:ea typeface="CMU Serif Roman" charset="0"/>
              <a:cs typeface="CMU Serif Roman" charset="0"/>
            </a:endParaRPr>
          </a:p>
        </p:txBody>
      </p:sp>
      <p:sp>
        <p:nvSpPr>
          <p:cNvPr id="46" name="TextBox 45"/>
          <p:cNvSpPr txBox="1"/>
          <p:nvPr/>
        </p:nvSpPr>
        <p:spPr>
          <a:xfrm>
            <a:off x="18673249" y="8033576"/>
            <a:ext cx="8489223" cy="7525137"/>
          </a:xfrm>
          <a:prstGeom prst="rect">
            <a:avLst/>
          </a:prstGeom>
          <a:noFill/>
        </p:spPr>
        <p:txBody>
          <a:bodyPr wrap="square" rtlCol="0">
            <a:spAutoFit/>
          </a:bodyPr>
          <a:lstStyle/>
          <a:p>
            <a:pPr algn="just"/>
            <a:r>
              <a:rPr lang="en-US" sz="2300" dirty="0" smtClean="0">
                <a:latin typeface="CMU Serif Roman" charset="0"/>
                <a:ea typeface="CMU Serif Roman" charset="0"/>
                <a:cs typeface="CMU Serif Roman" charset="0"/>
              </a:rPr>
              <a:t>These results showed us that CNNs were a promising framework for this task. We proceeded by building a larger model which we refer to as LaNet. This model includes 10 convolutional layers, four Max-Pools, and two final dense layers. The size of the network was constrained by the low dimensionality of the image. This model achieved an AUC of 0.895. </a:t>
            </a:r>
          </a:p>
          <a:p>
            <a:pPr algn="just"/>
            <a:endParaRPr lang="en-US" sz="2300" dirty="0">
              <a:latin typeface="CMU Serif Roman" charset="0"/>
              <a:ea typeface="CMU Serif Roman" charset="0"/>
              <a:cs typeface="CMU Serif Roman" charset="0"/>
            </a:endParaRPr>
          </a:p>
          <a:p>
            <a:pPr algn="just"/>
            <a:endParaRPr lang="en-US" sz="2300" dirty="0" smtClean="0">
              <a:latin typeface="CMU Serif Roman" charset="0"/>
              <a:ea typeface="CMU Serif Roman" charset="0"/>
              <a:cs typeface="CMU Serif Roman" charset="0"/>
            </a:endParaRPr>
          </a:p>
          <a:p>
            <a:pPr algn="just"/>
            <a:endParaRPr lang="en-US" sz="2300" dirty="0">
              <a:latin typeface="CMU Serif Roman" charset="0"/>
              <a:ea typeface="CMU Serif Roman" charset="0"/>
              <a:cs typeface="CMU Serif Roman" charset="0"/>
            </a:endParaRPr>
          </a:p>
          <a:p>
            <a:pPr algn="just"/>
            <a:endParaRPr lang="en-US" sz="2300" dirty="0" smtClean="0">
              <a:latin typeface="CMU Serif Roman" charset="0"/>
              <a:ea typeface="CMU Serif Roman" charset="0"/>
              <a:cs typeface="CMU Serif Roman" charset="0"/>
            </a:endParaRPr>
          </a:p>
          <a:p>
            <a:pPr algn="just"/>
            <a:endParaRPr lang="en-US" sz="2300" dirty="0">
              <a:latin typeface="CMU Serif Roman" charset="0"/>
              <a:ea typeface="CMU Serif Roman" charset="0"/>
              <a:cs typeface="CMU Serif Roman" charset="0"/>
            </a:endParaRPr>
          </a:p>
          <a:p>
            <a:pPr algn="just"/>
            <a:endParaRPr lang="en-US" sz="2300" dirty="0" smtClean="0">
              <a:latin typeface="CMU Serif Roman" charset="0"/>
              <a:ea typeface="CMU Serif Roman" charset="0"/>
              <a:cs typeface="CMU Serif Roman" charset="0"/>
            </a:endParaRPr>
          </a:p>
          <a:p>
            <a:pPr algn="just"/>
            <a:endParaRPr lang="en-US" sz="2300" dirty="0">
              <a:latin typeface="CMU Serif Roman" charset="0"/>
              <a:ea typeface="CMU Serif Roman" charset="0"/>
              <a:cs typeface="CMU Serif Roman" charset="0"/>
            </a:endParaRPr>
          </a:p>
          <a:p>
            <a:pPr algn="just"/>
            <a:endParaRPr lang="en-US" sz="2300" dirty="0" smtClean="0">
              <a:latin typeface="CMU Serif Roman" charset="0"/>
              <a:ea typeface="CMU Serif Roman" charset="0"/>
              <a:cs typeface="CMU Serif Roman" charset="0"/>
            </a:endParaRPr>
          </a:p>
          <a:p>
            <a:pPr algn="just"/>
            <a:r>
              <a:rPr lang="en-US" sz="2300" dirty="0" smtClean="0">
                <a:latin typeface="CMU Serif Roman" charset="0"/>
                <a:ea typeface="CMU Serif Roman" charset="0"/>
                <a:cs typeface="CMU Serif Roman" charset="0"/>
              </a:rPr>
              <a:t>Having an AUC that was better than our </a:t>
            </a:r>
            <a:r>
              <a:rPr lang="en-US" sz="2300" dirty="0" err="1" smtClean="0">
                <a:latin typeface="CMU Serif Roman" charset="0"/>
                <a:ea typeface="CMU Serif Roman" charset="0"/>
                <a:cs typeface="CMU Serif Roman" charset="0"/>
              </a:rPr>
              <a:t>AdaBoost</a:t>
            </a:r>
            <a:r>
              <a:rPr lang="en-US" sz="2300" dirty="0" smtClean="0">
                <a:latin typeface="CMU Serif Roman" charset="0"/>
                <a:ea typeface="CMU Serif Roman" charset="0"/>
                <a:cs typeface="CMU Serif Roman" charset="0"/>
              </a:rPr>
              <a:t> baseline, it became clear that larger networks had more potential for this task. We decided to maximize our network size, given the dimensionality problem explained above, which meant we could only add one more set of convolutional and Max-Pool layers. We also increased all layer convolution sets from two to three. With this model we achieved an AUC of ___.</a:t>
            </a:r>
            <a:endParaRPr lang="en-US" sz="2300" dirty="0">
              <a:latin typeface="CMU Serif Roman" charset="0"/>
              <a:ea typeface="CMU Serif Roman" charset="0"/>
              <a:cs typeface="CMU Serif Roman" charset="0"/>
            </a:endParaRPr>
          </a:p>
        </p:txBody>
      </p:sp>
      <p:sp>
        <p:nvSpPr>
          <p:cNvPr id="25" name="TextBox 24"/>
          <p:cNvSpPr txBox="1"/>
          <p:nvPr/>
        </p:nvSpPr>
        <p:spPr>
          <a:xfrm>
            <a:off x="9610086" y="5545725"/>
            <a:ext cx="8161406" cy="6740307"/>
          </a:xfrm>
          <a:prstGeom prst="rect">
            <a:avLst/>
          </a:prstGeom>
          <a:solidFill>
            <a:schemeClr val="bg1">
              <a:lumMod val="85000"/>
            </a:schemeClr>
          </a:solidFill>
          <a:ln>
            <a:solidFill>
              <a:schemeClr val="tx1">
                <a:lumMod val="95000"/>
                <a:lumOff val="5000"/>
              </a:schemeClr>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endParaRPr lang="en-US" dirty="0" smtClean="0"/>
          </a:p>
          <a:p>
            <a:pPr algn="ctr"/>
            <a:endParaRPr lang="en-US" dirty="0" smtClean="0"/>
          </a:p>
          <a:p>
            <a:pPr algn="ctr"/>
            <a:endParaRPr lang="en-US" dirty="0"/>
          </a:p>
          <a:p>
            <a:pPr algn="ctr"/>
            <a:endParaRPr lang="en-US" dirty="0" smtClean="0"/>
          </a:p>
          <a:p>
            <a:pPr algn="ctr"/>
            <a:r>
              <a:rPr lang="en-US" dirty="0" smtClean="0"/>
              <a:t>ROC (</a:t>
            </a:r>
            <a:r>
              <a:rPr lang="en-US" dirty="0" err="1" smtClean="0"/>
              <a:t>Adaboost</a:t>
            </a:r>
            <a:r>
              <a:rPr lang="en-US" dirty="0" smtClean="0"/>
              <a:t>, Pull, Simple Model, </a:t>
            </a:r>
            <a:r>
              <a:rPr lang="en-US" dirty="0" err="1" smtClean="0"/>
              <a:t>LaNetOne</a:t>
            </a:r>
            <a:r>
              <a:rPr lang="en-US" dirty="0" smtClean="0"/>
              <a:t>, </a:t>
            </a:r>
            <a:r>
              <a:rPr lang="en-US" dirty="0" err="1" smtClean="0"/>
              <a:t>LaNetTwo</a:t>
            </a:r>
            <a:r>
              <a:rPr lang="en-US" dirty="0" smtClean="0"/>
              <a:t>)</a:t>
            </a:r>
          </a:p>
          <a:p>
            <a:pPr algn="ctr"/>
            <a:endParaRPr lang="en-US" dirty="0"/>
          </a:p>
          <a:p>
            <a:pPr algn="ctr"/>
            <a:endParaRPr lang="en-US" dirty="0" smtClean="0"/>
          </a:p>
          <a:p>
            <a:pPr algn="ctr"/>
            <a:endParaRPr lang="en-US" dirty="0" smtClean="0"/>
          </a:p>
          <a:p>
            <a:pPr algn="ctr"/>
            <a:endParaRPr lang="en-US" dirty="0" smtClean="0"/>
          </a:p>
        </p:txBody>
      </p:sp>
      <p:sp>
        <p:nvSpPr>
          <p:cNvPr id="31" name="Rectangle 30"/>
          <p:cNvSpPr/>
          <p:nvPr/>
        </p:nvSpPr>
        <p:spPr>
          <a:xfrm>
            <a:off x="18673249" y="3759748"/>
            <a:ext cx="8476968" cy="1862048"/>
          </a:xfrm>
          <a:prstGeom prst="rect">
            <a:avLst/>
          </a:prstGeom>
        </p:spPr>
        <p:txBody>
          <a:bodyPr wrap="square">
            <a:spAutoFit/>
          </a:bodyPr>
          <a:lstStyle/>
          <a:p>
            <a:pPr algn="just"/>
            <a:r>
              <a:rPr lang="en-US" sz="2300" dirty="0">
                <a:latin typeface="CMU Serif Roman" charset="0"/>
                <a:ea typeface="CMU Serif Roman" charset="0"/>
                <a:cs typeface="CMU Serif Roman" charset="0"/>
              </a:rPr>
              <a:t>To establish a baseline in this new framework we ran </a:t>
            </a:r>
            <a:r>
              <a:rPr lang="en-US" sz="2300" dirty="0" smtClean="0">
                <a:latin typeface="CMU Serif Roman" charset="0"/>
                <a:ea typeface="CMU Serif Roman" charset="0"/>
                <a:cs typeface="CMU Serif Roman" charset="0"/>
              </a:rPr>
              <a:t>a simple model, </a:t>
            </a:r>
            <a:r>
              <a:rPr lang="en-US" sz="2300" dirty="0">
                <a:latin typeface="CMU Serif Roman" charset="0"/>
                <a:ea typeface="CMU Serif Roman" charset="0"/>
                <a:cs typeface="CMU Serif Roman" charset="0"/>
              </a:rPr>
              <a:t>achieving an AUC of ___. We did this in order to make sure that this problem was tractable for CNNs. </a:t>
            </a:r>
            <a:r>
              <a:rPr lang="en-US" sz="2300" dirty="0" smtClean="0">
                <a:latin typeface="CMU Serif Roman" charset="0"/>
                <a:ea typeface="CMU Serif Roman" charset="0"/>
                <a:cs typeface="CMU Serif Roman" charset="0"/>
              </a:rPr>
              <a:t>The simple model includes two convolutional layers, followed by a Max-Pool layer each, and a dense layer at the end.</a:t>
            </a:r>
            <a:endParaRPr lang="en-US" sz="2300" dirty="0">
              <a:latin typeface="CMU Serif Roman" charset="0"/>
              <a:ea typeface="CMU Serif Roman" charset="0"/>
              <a:cs typeface="CMU Serif Roman" charset="0"/>
            </a:endParaRPr>
          </a:p>
        </p:txBody>
      </p:sp>
      <p:grpSp>
        <p:nvGrpSpPr>
          <p:cNvPr id="271" name="Group 270"/>
          <p:cNvGrpSpPr/>
          <p:nvPr/>
        </p:nvGrpSpPr>
        <p:grpSpPr>
          <a:xfrm>
            <a:off x="20784682" y="6074039"/>
            <a:ext cx="4450806" cy="1916250"/>
            <a:chOff x="2087942" y="13355751"/>
            <a:chExt cx="5372429" cy="3120659"/>
          </a:xfrm>
        </p:grpSpPr>
        <p:sp>
          <p:nvSpPr>
            <p:cNvPr id="272" name="Cube 271"/>
            <p:cNvSpPr/>
            <p:nvPr/>
          </p:nvSpPr>
          <p:spPr>
            <a:xfrm flipH="1">
              <a:off x="2087942" y="13355751"/>
              <a:ext cx="724829" cy="2297151"/>
            </a:xfrm>
            <a:prstGeom prst="cube">
              <a:avLst>
                <a:gd name="adj" fmla="val 964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273" name="Cube 272"/>
            <p:cNvSpPr/>
            <p:nvPr/>
          </p:nvSpPr>
          <p:spPr>
            <a:xfrm flipH="1">
              <a:off x="2450356" y="14890903"/>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274" name="Straight Connector 273"/>
            <p:cNvCxnSpPr/>
            <p:nvPr/>
          </p:nvCxnSpPr>
          <p:spPr>
            <a:xfrm>
              <a:off x="2463817" y="14890903"/>
              <a:ext cx="944799" cy="5203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2605482" y="14942941"/>
              <a:ext cx="809657" cy="1003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2600027" y="14942941"/>
              <a:ext cx="806381" cy="3196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7" name="Cube 276"/>
            <p:cNvSpPr/>
            <p:nvPr/>
          </p:nvSpPr>
          <p:spPr>
            <a:xfrm flipH="1">
              <a:off x="4699668" y="14053125"/>
              <a:ext cx="672793" cy="1198756"/>
            </a:xfrm>
            <a:prstGeom prst="cube">
              <a:avLst>
                <a:gd name="adj" fmla="val 435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278" name="Cube 277"/>
            <p:cNvSpPr/>
            <p:nvPr/>
          </p:nvSpPr>
          <p:spPr>
            <a:xfrm flipH="1">
              <a:off x="3882068" y="14190659"/>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279" name="Straight Connector 278"/>
            <p:cNvCxnSpPr/>
            <p:nvPr/>
          </p:nvCxnSpPr>
          <p:spPr>
            <a:xfrm>
              <a:off x="3884793" y="14190659"/>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flipV="1">
              <a:off x="4037193" y="14294735"/>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V="1">
              <a:off x="4031739" y="14291018"/>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2" name="TextBox 281"/>
            <p:cNvSpPr txBox="1"/>
            <p:nvPr/>
          </p:nvSpPr>
          <p:spPr>
            <a:xfrm>
              <a:off x="2732485" y="15624334"/>
              <a:ext cx="2234337" cy="852076"/>
            </a:xfrm>
            <a:prstGeom prst="rect">
              <a:avLst/>
            </a:prstGeom>
            <a:noFill/>
          </p:spPr>
          <p:txBody>
            <a:bodyPr wrap="square" rtlCol="0">
              <a:spAutoFit/>
            </a:bodyPr>
            <a:lstStyle/>
            <a:p>
              <a:pPr algn="ctr"/>
              <a:r>
                <a:rPr lang="en-US" sz="1400" dirty="0">
                  <a:latin typeface="CMU Bright Roman" charset="0"/>
                  <a:ea typeface="CMU Bright Roman" charset="0"/>
                  <a:cs typeface="CMU Bright Roman" charset="0"/>
                </a:rPr>
                <a:t>[</a:t>
              </a:r>
              <a:r>
                <a:rPr lang="en-US" sz="1400" dirty="0" smtClean="0">
                  <a:latin typeface="CMU Bright Roman" charset="0"/>
                  <a:ea typeface="CMU Bright Roman" charset="0"/>
                  <a:cs typeface="CMU Bright Roman" charset="0"/>
                </a:rPr>
                <a:t>CONV5-32]</a:t>
              </a:r>
              <a:endParaRPr lang="en-US" sz="1400" dirty="0">
                <a:latin typeface="CMU Bright Roman" charset="0"/>
                <a:ea typeface="CMU Bright Roman" charset="0"/>
                <a:cs typeface="CMU Bright Roman" charset="0"/>
              </a:endParaRPr>
            </a:p>
            <a:p>
              <a:pPr algn="ctr"/>
              <a:r>
                <a:rPr lang="en-US" sz="1400" dirty="0">
                  <a:latin typeface="CMU Bright Roman" charset="0"/>
                  <a:ea typeface="CMU Bright Roman" charset="0"/>
                  <a:cs typeface="CMU Bright Roman" charset="0"/>
                </a:rPr>
                <a:t>(32×32×32)</a:t>
              </a:r>
            </a:p>
          </p:txBody>
        </p:sp>
        <p:sp>
          <p:nvSpPr>
            <p:cNvPr id="283" name="TextBox 282"/>
            <p:cNvSpPr txBox="1"/>
            <p:nvPr/>
          </p:nvSpPr>
          <p:spPr>
            <a:xfrm rot="579635">
              <a:off x="3227420" y="13922358"/>
              <a:ext cx="2234339" cy="215444"/>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284" name="TextBox 283"/>
            <p:cNvSpPr txBox="1"/>
            <p:nvPr/>
          </p:nvSpPr>
          <p:spPr>
            <a:xfrm>
              <a:off x="3935902" y="15609724"/>
              <a:ext cx="2234337" cy="852076"/>
            </a:xfrm>
            <a:prstGeom prst="rect">
              <a:avLst/>
            </a:prstGeom>
            <a:noFill/>
          </p:spPr>
          <p:txBody>
            <a:bodyPr wrap="square" rtlCol="0">
              <a:spAutoFit/>
            </a:bodyPr>
            <a:lstStyle/>
            <a:p>
              <a:pPr algn="ctr"/>
              <a:r>
                <a:rPr lang="en-US" sz="1400" dirty="0">
                  <a:latin typeface="CMU Bright Roman" charset="0"/>
                  <a:ea typeface="CMU Bright Roman" charset="0"/>
                  <a:cs typeface="CMU Bright Roman" charset="0"/>
                </a:rPr>
                <a:t>[CONV3-64</a:t>
              </a:r>
              <a:r>
                <a:rPr lang="en-US" sz="1400" dirty="0" smtClean="0">
                  <a:latin typeface="CMU Bright Roman" charset="0"/>
                  <a:ea typeface="CMU Bright Roman" charset="0"/>
                  <a:cs typeface="CMU Bright Roman" charset="0"/>
                </a:rPr>
                <a:t>]</a:t>
              </a:r>
              <a:endParaRPr lang="en-US" sz="1400" dirty="0">
                <a:latin typeface="CMU Bright Roman" charset="0"/>
                <a:ea typeface="CMU Bright Roman" charset="0"/>
                <a:cs typeface="CMU Bright Roman" charset="0"/>
              </a:endParaRPr>
            </a:p>
            <a:p>
              <a:pPr algn="ctr"/>
              <a:r>
                <a:rPr lang="en-US" sz="1400" dirty="0">
                  <a:latin typeface="CMU Bright Roman" charset="0"/>
                  <a:ea typeface="CMU Bright Roman" charset="0"/>
                  <a:cs typeface="CMU Bright Roman" charset="0"/>
                </a:rPr>
                <a:t>(64×16×16)</a:t>
              </a:r>
            </a:p>
          </p:txBody>
        </p:sp>
        <p:sp>
          <p:nvSpPr>
            <p:cNvPr id="285" name="Rectangle 284"/>
            <p:cNvSpPr/>
            <p:nvPr/>
          </p:nvSpPr>
          <p:spPr>
            <a:xfrm>
              <a:off x="5847882" y="13716086"/>
              <a:ext cx="171465" cy="1950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6" name="Straight Arrow Connector 285"/>
            <p:cNvCxnSpPr/>
            <p:nvPr/>
          </p:nvCxnSpPr>
          <p:spPr>
            <a:xfrm>
              <a:off x="5348839" y="14702017"/>
              <a:ext cx="495127" cy="34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7" name="TextBox 286"/>
            <p:cNvSpPr txBox="1"/>
            <p:nvPr/>
          </p:nvSpPr>
          <p:spPr>
            <a:xfrm>
              <a:off x="5226032" y="15783090"/>
              <a:ext cx="2234339" cy="501222"/>
            </a:xfrm>
            <a:prstGeom prst="rect">
              <a:avLst/>
            </a:prstGeom>
            <a:noFill/>
          </p:spPr>
          <p:txBody>
            <a:bodyPr wrap="square" rtlCol="0">
              <a:spAutoFit/>
            </a:bodyPr>
            <a:lstStyle/>
            <a:p>
              <a:pPr algn="ctr"/>
              <a:r>
                <a:rPr lang="en-US" sz="1400" dirty="0">
                  <a:latin typeface="CMU Bright Roman" charset="0"/>
                  <a:ea typeface="CMU Bright Roman" charset="0"/>
                  <a:cs typeface="CMU Bright Roman" charset="0"/>
                </a:rPr>
                <a:t>[</a:t>
              </a:r>
              <a:r>
                <a:rPr lang="en-US" sz="1400" dirty="0" smtClean="0">
                  <a:latin typeface="CMU Bright Roman" charset="0"/>
                  <a:ea typeface="CMU Bright Roman" charset="0"/>
                  <a:cs typeface="CMU Bright Roman" charset="0"/>
                </a:rPr>
                <a:t>DENSE-1024]</a:t>
              </a:r>
              <a:endParaRPr lang="en-US" sz="1400" dirty="0">
                <a:latin typeface="CMU Bright Roman" charset="0"/>
                <a:ea typeface="CMU Bright Roman" charset="0"/>
                <a:cs typeface="CMU Bright Roman" charset="0"/>
              </a:endParaRPr>
            </a:p>
          </p:txBody>
        </p:sp>
        <p:sp>
          <p:nvSpPr>
            <p:cNvPr id="288" name="Cube 287"/>
            <p:cNvSpPr/>
            <p:nvPr/>
          </p:nvSpPr>
          <p:spPr>
            <a:xfrm flipH="1">
              <a:off x="3356831" y="13583423"/>
              <a:ext cx="724829" cy="1906859"/>
            </a:xfrm>
            <a:prstGeom prst="cube">
              <a:avLst>
                <a:gd name="adj" fmla="val 656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289" name="TextBox 288"/>
            <p:cNvSpPr txBox="1"/>
            <p:nvPr/>
          </p:nvSpPr>
          <p:spPr>
            <a:xfrm>
              <a:off x="4458531" y="14419342"/>
              <a:ext cx="2234339" cy="452985"/>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a:t>
              </a:r>
              <a:endParaRPr lang="en-US" sz="800" dirty="0" smtClean="0">
                <a:latin typeface="CMU Bright Roman" charset="0"/>
                <a:ea typeface="CMU Bright Roman" charset="0"/>
                <a:cs typeface="CMU Bright Roman" charset="0"/>
              </a:endParaRPr>
            </a:p>
            <a:p>
              <a:pPr algn="ctr"/>
              <a:r>
                <a:rPr lang="en-US" sz="800" dirty="0" smtClean="0">
                  <a:latin typeface="CMU Bright Roman" charset="0"/>
                  <a:ea typeface="CMU Bright Roman" charset="0"/>
                  <a:cs typeface="CMU Bright Roman" charset="0"/>
                </a:rPr>
                <a:t>Pool</a:t>
              </a:r>
              <a:endParaRPr lang="en-US" sz="800" dirty="0">
                <a:latin typeface="CMU Bright Roman" charset="0"/>
                <a:ea typeface="CMU Bright Roman" charset="0"/>
                <a:cs typeface="CMU Bright Roman" charset="0"/>
              </a:endParaRPr>
            </a:p>
          </p:txBody>
        </p:sp>
      </p:grpSp>
      <p:sp>
        <p:nvSpPr>
          <p:cNvPr id="290" name="TextBox 289"/>
          <p:cNvSpPr txBox="1"/>
          <p:nvPr/>
        </p:nvSpPr>
        <p:spPr>
          <a:xfrm>
            <a:off x="20159403" y="7466162"/>
            <a:ext cx="1851044" cy="523220"/>
          </a:xfrm>
          <a:prstGeom prst="rect">
            <a:avLst/>
          </a:prstGeom>
          <a:noFill/>
        </p:spPr>
        <p:txBody>
          <a:bodyPr wrap="square" rtlCol="0">
            <a:spAutoFit/>
          </a:bodyPr>
          <a:lstStyle/>
          <a:p>
            <a:pPr algn="ctr"/>
            <a:r>
              <a:rPr lang="en-US" sz="1400" dirty="0" smtClean="0">
                <a:latin typeface="CMU Bright Roman" charset="0"/>
                <a:ea typeface="CMU Bright Roman" charset="0"/>
                <a:cs typeface="CMU Bright Roman" charset="0"/>
              </a:rPr>
              <a:t>Input Image</a:t>
            </a:r>
            <a:endParaRPr lang="en-US" sz="1400" dirty="0">
              <a:latin typeface="CMU Bright Roman" charset="0"/>
              <a:ea typeface="CMU Bright Roman" charset="0"/>
              <a:cs typeface="CMU Bright Roman" charset="0"/>
            </a:endParaRPr>
          </a:p>
          <a:p>
            <a:pPr algn="ctr"/>
            <a:r>
              <a:rPr lang="en-US" sz="1400" dirty="0" smtClean="0">
                <a:latin typeface="CMU Bright Roman" charset="0"/>
                <a:ea typeface="CMU Bright Roman" charset="0"/>
                <a:cs typeface="CMU Bright Roman" charset="0"/>
              </a:rPr>
              <a:t>(1x32x32)</a:t>
            </a:r>
            <a:endParaRPr lang="en-US" sz="1400" dirty="0">
              <a:latin typeface="CMU Bright Roman" charset="0"/>
              <a:ea typeface="CMU Bright Roman" charset="0"/>
              <a:cs typeface="CMU Bright Roman" charset="0"/>
            </a:endParaRPr>
          </a:p>
        </p:txBody>
      </p:sp>
      <p:grpSp>
        <p:nvGrpSpPr>
          <p:cNvPr id="291" name="Group 290"/>
          <p:cNvGrpSpPr/>
          <p:nvPr/>
        </p:nvGrpSpPr>
        <p:grpSpPr>
          <a:xfrm>
            <a:off x="18673249" y="10493046"/>
            <a:ext cx="9225333" cy="1995731"/>
            <a:chOff x="3977605" y="3546699"/>
            <a:chExt cx="13037184" cy="2758816"/>
          </a:xfrm>
        </p:grpSpPr>
        <p:sp>
          <p:nvSpPr>
            <p:cNvPr id="292" name="Cube 291"/>
            <p:cNvSpPr/>
            <p:nvPr/>
          </p:nvSpPr>
          <p:spPr>
            <a:xfrm flipH="1">
              <a:off x="3977605" y="3546699"/>
              <a:ext cx="724829" cy="2297151"/>
            </a:xfrm>
            <a:prstGeom prst="cube">
              <a:avLst>
                <a:gd name="adj" fmla="val 964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293" name="Cube 292"/>
            <p:cNvSpPr/>
            <p:nvPr/>
          </p:nvSpPr>
          <p:spPr>
            <a:xfrm flipH="1">
              <a:off x="4340019" y="5081851"/>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294" name="Straight Connector 293"/>
            <p:cNvCxnSpPr/>
            <p:nvPr/>
          </p:nvCxnSpPr>
          <p:spPr>
            <a:xfrm>
              <a:off x="4353480" y="5081851"/>
              <a:ext cx="944799" cy="5203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V="1">
              <a:off x="4495145" y="5133889"/>
              <a:ext cx="809657" cy="1003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4489690" y="5133889"/>
              <a:ext cx="806381" cy="3196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7" name="Cube 296"/>
            <p:cNvSpPr/>
            <p:nvPr/>
          </p:nvSpPr>
          <p:spPr>
            <a:xfrm flipH="1">
              <a:off x="6875082" y="4244073"/>
              <a:ext cx="672793" cy="1198756"/>
            </a:xfrm>
            <a:prstGeom prst="cube">
              <a:avLst>
                <a:gd name="adj" fmla="val 435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298" name="Cube 71"/>
            <p:cNvSpPr/>
            <p:nvPr/>
          </p:nvSpPr>
          <p:spPr>
            <a:xfrm flipH="1">
              <a:off x="7350420" y="4247306"/>
              <a:ext cx="672793" cy="1198756"/>
            </a:xfrm>
            <a:custGeom>
              <a:avLst/>
              <a:gdLst>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379899 w 672793"/>
                <a:gd name="connsiteY4" fmla="*/ 1198756 h 1198756"/>
                <a:gd name="connsiteX5" fmla="*/ 0 w 672793"/>
                <a:gd name="connsiteY5" fmla="*/ 1198756 h 1198756"/>
                <a:gd name="connsiteX6" fmla="*/ 0 w 672793"/>
                <a:gd name="connsiteY6" fmla="*/ 292894 h 1198756"/>
                <a:gd name="connsiteX7" fmla="*/ 0 w 672793"/>
                <a:gd name="connsiteY7" fmla="*/ 292894 h 1198756"/>
                <a:gd name="connsiteX8" fmla="*/ 379899 w 672793"/>
                <a:gd name="connsiteY8" fmla="*/ 292894 h 1198756"/>
                <a:gd name="connsiteX9" fmla="*/ 672793 w 672793"/>
                <a:gd name="connsiteY9" fmla="*/ 0 h 1198756"/>
                <a:gd name="connsiteX10" fmla="*/ 379899 w 672793"/>
                <a:gd name="connsiteY10" fmla="*/ 292894 h 1198756"/>
                <a:gd name="connsiteX11" fmla="*/ 379899 w 672793"/>
                <a:gd name="connsiteY11"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479923 w 672793"/>
                <a:gd name="connsiteY4" fmla="*/ 1101424 h 1198756"/>
                <a:gd name="connsiteX5" fmla="*/ 379899 w 672793"/>
                <a:gd name="connsiteY5" fmla="*/ 1198756 h 1198756"/>
                <a:gd name="connsiteX6" fmla="*/ 0 w 672793"/>
                <a:gd name="connsiteY6" fmla="*/ 1198756 h 1198756"/>
                <a:gd name="connsiteX7" fmla="*/ 0 w 672793"/>
                <a:gd name="connsiteY7" fmla="*/ 292894 h 1198756"/>
                <a:gd name="connsiteX8" fmla="*/ 0 w 672793"/>
                <a:gd name="connsiteY8" fmla="*/ 292894 h 1198756"/>
                <a:gd name="connsiteX9" fmla="*/ 379899 w 672793"/>
                <a:gd name="connsiteY9" fmla="*/ 292894 h 1198756"/>
                <a:gd name="connsiteX10" fmla="*/ 672793 w 672793"/>
                <a:gd name="connsiteY10" fmla="*/ 0 h 1198756"/>
                <a:gd name="connsiteX11" fmla="*/ 379899 w 672793"/>
                <a:gd name="connsiteY11" fmla="*/ 292894 h 1198756"/>
                <a:gd name="connsiteX12" fmla="*/ 379899 w 672793"/>
                <a:gd name="connsiteY12"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672793 w 676773"/>
                <a:gd name="connsiteY4" fmla="*/ 905862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6748 w 676773"/>
                <a:gd name="connsiteY5" fmla="*/ 110777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69593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77088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2793" h="1198756" stroke="0" extrusionOk="0">
                  <a:moveTo>
                    <a:pt x="0" y="292894"/>
                  </a:moveTo>
                  <a:lnTo>
                    <a:pt x="379899" y="292894"/>
                  </a:lnTo>
                  <a:lnTo>
                    <a:pt x="379899" y="1198756"/>
                  </a:lnTo>
                  <a:lnTo>
                    <a:pt x="0" y="1198756"/>
                  </a:lnTo>
                  <a:lnTo>
                    <a:pt x="0" y="292894"/>
                  </a:lnTo>
                  <a:close/>
                </a:path>
                <a:path w="672793" h="1198756" fill="darkenLess" stroke="0" extrusionOk="0">
                  <a:moveTo>
                    <a:pt x="379899" y="292894"/>
                  </a:moveTo>
                  <a:lnTo>
                    <a:pt x="672793" y="0"/>
                  </a:lnTo>
                  <a:lnTo>
                    <a:pt x="672793" y="905862"/>
                  </a:lnTo>
                  <a:lnTo>
                    <a:pt x="379899" y="1198756"/>
                  </a:lnTo>
                  <a:lnTo>
                    <a:pt x="379899" y="292894"/>
                  </a:lnTo>
                  <a:close/>
                </a:path>
                <a:path w="672793" h="1198756" fill="lightenLess" stroke="0" extrusionOk="0">
                  <a:moveTo>
                    <a:pt x="0" y="292894"/>
                  </a:moveTo>
                  <a:lnTo>
                    <a:pt x="292894" y="0"/>
                  </a:lnTo>
                  <a:lnTo>
                    <a:pt x="672793" y="0"/>
                  </a:lnTo>
                  <a:lnTo>
                    <a:pt x="379899" y="292894"/>
                  </a:lnTo>
                  <a:lnTo>
                    <a:pt x="0" y="292894"/>
                  </a:lnTo>
                  <a:close/>
                </a:path>
                <a:path w="672793" h="1198756" fill="none" extrusionOk="0">
                  <a:moveTo>
                    <a:pt x="0" y="292894"/>
                  </a:moveTo>
                  <a:lnTo>
                    <a:pt x="292894" y="0"/>
                  </a:lnTo>
                  <a:lnTo>
                    <a:pt x="672793" y="0"/>
                  </a:lnTo>
                  <a:lnTo>
                    <a:pt x="670423" y="91774"/>
                  </a:lnTo>
                  <a:lnTo>
                    <a:pt x="477088" y="286737"/>
                  </a:lnTo>
                  <a:cubicBezTo>
                    <a:pt x="476975" y="560416"/>
                    <a:pt x="476861" y="834095"/>
                    <a:pt x="476748" y="1107774"/>
                  </a:cubicBezTo>
                  <a:lnTo>
                    <a:pt x="379899" y="1198756"/>
                  </a:lnTo>
                  <a:lnTo>
                    <a:pt x="0" y="1198756"/>
                  </a:lnTo>
                  <a:lnTo>
                    <a:pt x="0" y="292894"/>
                  </a:lnTo>
                  <a:close/>
                  <a:moveTo>
                    <a:pt x="0" y="292894"/>
                  </a:moveTo>
                  <a:lnTo>
                    <a:pt x="379899" y="292894"/>
                  </a:lnTo>
                  <a:lnTo>
                    <a:pt x="672793" y="0"/>
                  </a:lnTo>
                  <a:moveTo>
                    <a:pt x="379899" y="292894"/>
                  </a:moveTo>
                  <a:lnTo>
                    <a:pt x="379899" y="119875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299" name="Cube 298"/>
            <p:cNvSpPr/>
            <p:nvPr/>
          </p:nvSpPr>
          <p:spPr>
            <a:xfrm flipH="1">
              <a:off x="6057482" y="4381607"/>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00" name="Straight Connector 299"/>
            <p:cNvCxnSpPr/>
            <p:nvPr/>
          </p:nvCxnSpPr>
          <p:spPr>
            <a:xfrm>
              <a:off x="6060207" y="4381607"/>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flipV="1">
              <a:off x="6212607" y="4485683"/>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6207153" y="4481966"/>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3" name="Cube 77"/>
            <p:cNvSpPr/>
            <p:nvPr/>
          </p:nvSpPr>
          <p:spPr>
            <a:xfrm flipH="1">
              <a:off x="5597913" y="3778512"/>
              <a:ext cx="729635" cy="1906859"/>
            </a:xfrm>
            <a:custGeom>
              <a:avLst/>
              <a:gdLst>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248957 w 724829"/>
                <a:gd name="connsiteY4" fmla="*/ 1906859 h 1906859"/>
                <a:gd name="connsiteX5" fmla="*/ 0 w 724829"/>
                <a:gd name="connsiteY5" fmla="*/ 1906859 h 1906859"/>
                <a:gd name="connsiteX6" fmla="*/ 0 w 724829"/>
                <a:gd name="connsiteY6" fmla="*/ 475872 h 1906859"/>
                <a:gd name="connsiteX7" fmla="*/ 0 w 724829"/>
                <a:gd name="connsiteY7" fmla="*/ 475872 h 1906859"/>
                <a:gd name="connsiteX8" fmla="*/ 248957 w 724829"/>
                <a:gd name="connsiteY8" fmla="*/ 475872 h 1906859"/>
                <a:gd name="connsiteX9" fmla="*/ 724829 w 724829"/>
                <a:gd name="connsiteY9" fmla="*/ 0 h 1906859"/>
                <a:gd name="connsiteX10" fmla="*/ 248957 w 724829"/>
                <a:gd name="connsiteY10" fmla="*/ 475872 h 1906859"/>
                <a:gd name="connsiteX11" fmla="*/ 248957 w 724829"/>
                <a:gd name="connsiteY11"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912456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724829 w 729635"/>
                <a:gd name="connsiteY4" fmla="*/ 912456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45688 w 729635"/>
                <a:gd name="connsiteY4" fmla="*/ 471983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1264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6840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35" h="1906859" stroke="0" extrusionOk="0">
                  <a:moveTo>
                    <a:pt x="0" y="475872"/>
                  </a:moveTo>
                  <a:lnTo>
                    <a:pt x="248957" y="475872"/>
                  </a:lnTo>
                  <a:lnTo>
                    <a:pt x="248957" y="1906859"/>
                  </a:lnTo>
                  <a:lnTo>
                    <a:pt x="0" y="1906859"/>
                  </a:lnTo>
                  <a:lnTo>
                    <a:pt x="0" y="475872"/>
                  </a:lnTo>
                  <a:close/>
                </a:path>
                <a:path w="729635" h="1906859" fill="darkenLess" stroke="0" extrusionOk="0">
                  <a:moveTo>
                    <a:pt x="248957" y="475872"/>
                  </a:moveTo>
                  <a:lnTo>
                    <a:pt x="724829" y="0"/>
                  </a:lnTo>
                  <a:lnTo>
                    <a:pt x="724829" y="1430987"/>
                  </a:lnTo>
                  <a:lnTo>
                    <a:pt x="248957" y="1906859"/>
                  </a:lnTo>
                  <a:lnTo>
                    <a:pt x="248957" y="475872"/>
                  </a:lnTo>
                  <a:close/>
                </a:path>
                <a:path w="729635" h="1906859" fill="lightenLess" stroke="0" extrusionOk="0">
                  <a:moveTo>
                    <a:pt x="0" y="475872"/>
                  </a:moveTo>
                  <a:lnTo>
                    <a:pt x="475872" y="0"/>
                  </a:lnTo>
                  <a:lnTo>
                    <a:pt x="724829" y="0"/>
                  </a:lnTo>
                  <a:lnTo>
                    <a:pt x="248957" y="475872"/>
                  </a:lnTo>
                  <a:lnTo>
                    <a:pt x="0" y="475872"/>
                  </a:lnTo>
                  <a:close/>
                </a:path>
                <a:path w="729635" h="1906859" fill="none" extrusionOk="0">
                  <a:moveTo>
                    <a:pt x="0" y="475872"/>
                  </a:moveTo>
                  <a:lnTo>
                    <a:pt x="475872" y="0"/>
                  </a:lnTo>
                  <a:lnTo>
                    <a:pt x="724829" y="0"/>
                  </a:lnTo>
                  <a:lnTo>
                    <a:pt x="729635" y="96537"/>
                  </a:lnTo>
                  <a:lnTo>
                    <a:pt x="356840" y="466407"/>
                  </a:lnTo>
                  <a:cubicBezTo>
                    <a:pt x="360301" y="913688"/>
                    <a:pt x="352609" y="1366544"/>
                    <a:pt x="356070" y="1813825"/>
                  </a:cubicBezTo>
                  <a:lnTo>
                    <a:pt x="248957" y="1906859"/>
                  </a:lnTo>
                  <a:lnTo>
                    <a:pt x="0" y="1906859"/>
                  </a:lnTo>
                  <a:lnTo>
                    <a:pt x="0" y="475872"/>
                  </a:lnTo>
                  <a:close/>
                  <a:moveTo>
                    <a:pt x="0" y="475872"/>
                  </a:moveTo>
                  <a:lnTo>
                    <a:pt x="248957" y="475872"/>
                  </a:lnTo>
                  <a:lnTo>
                    <a:pt x="724829" y="0"/>
                  </a:lnTo>
                  <a:moveTo>
                    <a:pt x="248957" y="475872"/>
                  </a:moveTo>
                  <a:lnTo>
                    <a:pt x="248957" y="190685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04" name="TextBox 303"/>
            <p:cNvSpPr txBox="1"/>
            <p:nvPr/>
          </p:nvSpPr>
          <p:spPr>
            <a:xfrm>
              <a:off x="4914386" y="5843850"/>
              <a:ext cx="2234338" cy="461665"/>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[CONV3-32]×2</a:t>
              </a:r>
            </a:p>
            <a:p>
              <a:pPr algn="ctr"/>
              <a:r>
                <a:rPr lang="en-US" sz="1200" dirty="0">
                  <a:latin typeface="CMU Bright Roman" charset="0"/>
                  <a:ea typeface="CMU Bright Roman" charset="0"/>
                  <a:cs typeface="CMU Bright Roman" charset="0"/>
                </a:rPr>
                <a:t>(32×32×32)</a:t>
              </a:r>
            </a:p>
          </p:txBody>
        </p:sp>
        <p:sp>
          <p:nvSpPr>
            <p:cNvPr id="305" name="TextBox 304"/>
            <p:cNvSpPr txBox="1"/>
            <p:nvPr/>
          </p:nvSpPr>
          <p:spPr>
            <a:xfrm rot="579635">
              <a:off x="5507947" y="3943983"/>
              <a:ext cx="2234339"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06" name="TextBox 305"/>
            <p:cNvSpPr txBox="1"/>
            <p:nvPr/>
          </p:nvSpPr>
          <p:spPr>
            <a:xfrm>
              <a:off x="6550378" y="5843850"/>
              <a:ext cx="2234338" cy="461665"/>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[CONV3-64]×2</a:t>
              </a:r>
            </a:p>
            <a:p>
              <a:pPr algn="ctr"/>
              <a:r>
                <a:rPr lang="en-US" sz="1200" dirty="0">
                  <a:latin typeface="CMU Bright Roman" charset="0"/>
                  <a:ea typeface="CMU Bright Roman" charset="0"/>
                  <a:cs typeface="CMU Bright Roman" charset="0"/>
                </a:rPr>
                <a:t>(64×16×16)</a:t>
              </a:r>
            </a:p>
          </p:txBody>
        </p:sp>
        <p:sp>
          <p:nvSpPr>
            <p:cNvPr id="307" name="Cube 306"/>
            <p:cNvSpPr/>
            <p:nvPr/>
          </p:nvSpPr>
          <p:spPr>
            <a:xfrm flipH="1">
              <a:off x="8505737" y="4498717"/>
              <a:ext cx="723877" cy="583135"/>
            </a:xfrm>
            <a:prstGeom prst="cube">
              <a:avLst>
                <a:gd name="adj" fmla="val 229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08" name="Cube 307"/>
            <p:cNvSpPr/>
            <p:nvPr/>
          </p:nvSpPr>
          <p:spPr>
            <a:xfrm flipH="1">
              <a:off x="7688142" y="4636250"/>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09" name="Straight Connector 308"/>
            <p:cNvCxnSpPr/>
            <p:nvPr/>
          </p:nvCxnSpPr>
          <p:spPr>
            <a:xfrm>
              <a:off x="7690867" y="4636250"/>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7843267" y="4740326"/>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7837813" y="4736609"/>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p:cNvSpPr txBox="1"/>
            <p:nvPr/>
          </p:nvSpPr>
          <p:spPr>
            <a:xfrm>
              <a:off x="8465160" y="5843849"/>
              <a:ext cx="2234338" cy="461665"/>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[CONV3-128]×3</a:t>
              </a:r>
            </a:p>
            <a:p>
              <a:pPr algn="ctr"/>
              <a:r>
                <a:rPr lang="en-US" sz="1200" dirty="0">
                  <a:latin typeface="CMU Bright Roman" charset="0"/>
                  <a:ea typeface="CMU Bright Roman" charset="0"/>
                  <a:cs typeface="CMU Bright Roman" charset="0"/>
                </a:rPr>
                <a:t>(128×8×8)</a:t>
              </a:r>
            </a:p>
          </p:txBody>
        </p:sp>
        <p:sp>
          <p:nvSpPr>
            <p:cNvPr id="313" name="TextBox 312"/>
            <p:cNvSpPr txBox="1"/>
            <p:nvPr/>
          </p:nvSpPr>
          <p:spPr>
            <a:xfrm rot="441032">
              <a:off x="7156966" y="4177122"/>
              <a:ext cx="2234339"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14" name="Cube 313"/>
            <p:cNvSpPr/>
            <p:nvPr/>
          </p:nvSpPr>
          <p:spPr>
            <a:xfrm flipH="1">
              <a:off x="11219106" y="4617639"/>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15" name="Cube 314"/>
            <p:cNvSpPr/>
            <p:nvPr/>
          </p:nvSpPr>
          <p:spPr>
            <a:xfrm flipH="1">
              <a:off x="10401510" y="4661810"/>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16" name="Straight Connector 315"/>
            <p:cNvCxnSpPr/>
            <p:nvPr/>
          </p:nvCxnSpPr>
          <p:spPr>
            <a:xfrm>
              <a:off x="10404235" y="4661810"/>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10556635" y="4765886"/>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10551181" y="4762169"/>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9" name="Cube 94"/>
            <p:cNvSpPr/>
            <p:nvPr/>
          </p:nvSpPr>
          <p:spPr>
            <a:xfrm flipH="1">
              <a:off x="9194800" y="4511068"/>
              <a:ext cx="723931" cy="583135"/>
            </a:xfrm>
            <a:custGeom>
              <a:avLst/>
              <a:gdLst>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590193 w 723877"/>
                <a:gd name="connsiteY4" fmla="*/ 583135 h 583135"/>
                <a:gd name="connsiteX5" fmla="*/ 0 w 723877"/>
                <a:gd name="connsiteY5" fmla="*/ 583135 h 583135"/>
                <a:gd name="connsiteX6" fmla="*/ 0 w 723877"/>
                <a:gd name="connsiteY6" fmla="*/ 133684 h 583135"/>
                <a:gd name="connsiteX7" fmla="*/ 0 w 723877"/>
                <a:gd name="connsiteY7" fmla="*/ 133684 h 583135"/>
                <a:gd name="connsiteX8" fmla="*/ 590193 w 723877"/>
                <a:gd name="connsiteY8" fmla="*/ 133684 h 583135"/>
                <a:gd name="connsiteX9" fmla="*/ 723877 w 723877"/>
                <a:gd name="connsiteY9" fmla="*/ 0 h 583135"/>
                <a:gd name="connsiteX10" fmla="*/ 590193 w 723877"/>
                <a:gd name="connsiteY10" fmla="*/ 133684 h 583135"/>
                <a:gd name="connsiteX11" fmla="*/ 590193 w 723877"/>
                <a:gd name="connsiteY11" fmla="*/ 583135 h 583135"/>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689006 w 723877"/>
                <a:gd name="connsiteY4" fmla="*/ 483207 h 583135"/>
                <a:gd name="connsiteX5" fmla="*/ 590193 w 723877"/>
                <a:gd name="connsiteY5" fmla="*/ 583135 h 583135"/>
                <a:gd name="connsiteX6" fmla="*/ 0 w 723877"/>
                <a:gd name="connsiteY6" fmla="*/ 583135 h 583135"/>
                <a:gd name="connsiteX7" fmla="*/ 0 w 723877"/>
                <a:gd name="connsiteY7" fmla="*/ 133684 h 583135"/>
                <a:gd name="connsiteX8" fmla="*/ 0 w 723877"/>
                <a:gd name="connsiteY8" fmla="*/ 133684 h 583135"/>
                <a:gd name="connsiteX9" fmla="*/ 590193 w 723877"/>
                <a:gd name="connsiteY9" fmla="*/ 133684 h 583135"/>
                <a:gd name="connsiteX10" fmla="*/ 723877 w 723877"/>
                <a:gd name="connsiteY10" fmla="*/ 0 h 583135"/>
                <a:gd name="connsiteX11" fmla="*/ 590193 w 723877"/>
                <a:gd name="connsiteY11" fmla="*/ 133684 h 583135"/>
                <a:gd name="connsiteX12" fmla="*/ 590193 w 723877"/>
                <a:gd name="connsiteY12"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723877 w 727106"/>
                <a:gd name="connsiteY4" fmla="*/ 44945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9006 w 723931"/>
                <a:gd name="connsiteY5" fmla="*/ 483207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5777 w 723931"/>
                <a:gd name="connsiteY4" fmla="*/ 128776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31" h="583135" stroke="0" extrusionOk="0">
                  <a:moveTo>
                    <a:pt x="0" y="133684"/>
                  </a:moveTo>
                  <a:lnTo>
                    <a:pt x="590193" y="133684"/>
                  </a:lnTo>
                  <a:lnTo>
                    <a:pt x="590193" y="583135"/>
                  </a:lnTo>
                  <a:lnTo>
                    <a:pt x="0" y="583135"/>
                  </a:lnTo>
                  <a:lnTo>
                    <a:pt x="0" y="133684"/>
                  </a:lnTo>
                  <a:close/>
                </a:path>
                <a:path w="723931" h="583135" fill="darkenLess" stroke="0" extrusionOk="0">
                  <a:moveTo>
                    <a:pt x="590193" y="133684"/>
                  </a:moveTo>
                  <a:lnTo>
                    <a:pt x="723877" y="0"/>
                  </a:lnTo>
                  <a:lnTo>
                    <a:pt x="723877" y="449451"/>
                  </a:lnTo>
                  <a:lnTo>
                    <a:pt x="590193" y="583135"/>
                  </a:lnTo>
                  <a:lnTo>
                    <a:pt x="590193" y="133684"/>
                  </a:lnTo>
                  <a:close/>
                </a:path>
                <a:path w="723931" h="583135" fill="lightenLess" stroke="0" extrusionOk="0">
                  <a:moveTo>
                    <a:pt x="0" y="133684"/>
                  </a:moveTo>
                  <a:lnTo>
                    <a:pt x="133684" y="0"/>
                  </a:lnTo>
                  <a:lnTo>
                    <a:pt x="723877" y="0"/>
                  </a:lnTo>
                  <a:lnTo>
                    <a:pt x="590193" y="133684"/>
                  </a:lnTo>
                  <a:lnTo>
                    <a:pt x="0" y="133684"/>
                  </a:lnTo>
                  <a:close/>
                </a:path>
                <a:path w="723931" h="583135" fill="none" extrusionOk="0">
                  <a:moveTo>
                    <a:pt x="0" y="133684"/>
                  </a:moveTo>
                  <a:lnTo>
                    <a:pt x="133684" y="0"/>
                  </a:lnTo>
                  <a:lnTo>
                    <a:pt x="723877" y="0"/>
                  </a:lnTo>
                  <a:cubicBezTo>
                    <a:pt x="723895" y="28777"/>
                    <a:pt x="723913" y="57555"/>
                    <a:pt x="723931" y="86332"/>
                  </a:cubicBezTo>
                  <a:lnTo>
                    <a:pt x="685777" y="128776"/>
                  </a:lnTo>
                  <a:cubicBezTo>
                    <a:pt x="686853" y="246920"/>
                    <a:pt x="684755" y="361888"/>
                    <a:pt x="685831" y="480032"/>
                  </a:cubicBezTo>
                  <a:lnTo>
                    <a:pt x="590193" y="583135"/>
                  </a:lnTo>
                  <a:lnTo>
                    <a:pt x="0" y="583135"/>
                  </a:lnTo>
                  <a:lnTo>
                    <a:pt x="0" y="133684"/>
                  </a:lnTo>
                  <a:close/>
                  <a:moveTo>
                    <a:pt x="0" y="133684"/>
                  </a:moveTo>
                  <a:lnTo>
                    <a:pt x="590193" y="133684"/>
                  </a:lnTo>
                  <a:lnTo>
                    <a:pt x="723877" y="0"/>
                  </a:lnTo>
                  <a:moveTo>
                    <a:pt x="590193" y="133684"/>
                  </a:moveTo>
                  <a:lnTo>
                    <a:pt x="590193" y="58313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20" name="Cube 319"/>
            <p:cNvSpPr/>
            <p:nvPr/>
          </p:nvSpPr>
          <p:spPr>
            <a:xfrm flipH="1">
              <a:off x="12138665" y="4612422"/>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21" name="Cube 320"/>
            <p:cNvSpPr/>
            <p:nvPr/>
          </p:nvSpPr>
          <p:spPr>
            <a:xfrm flipH="1">
              <a:off x="13072392" y="4615229"/>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22" name="TextBox 321"/>
            <p:cNvSpPr txBox="1"/>
            <p:nvPr/>
          </p:nvSpPr>
          <p:spPr>
            <a:xfrm>
              <a:off x="11483752" y="5843849"/>
              <a:ext cx="2234338" cy="461665"/>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[CONV3-256]×3</a:t>
              </a:r>
            </a:p>
            <a:p>
              <a:pPr algn="ctr"/>
              <a:r>
                <a:rPr lang="en-US" sz="1200" dirty="0">
                  <a:latin typeface="CMU Bright Roman" charset="0"/>
                  <a:ea typeface="CMU Bright Roman" charset="0"/>
                  <a:cs typeface="CMU Bright Roman" charset="0"/>
                </a:rPr>
                <a:t>(256×4×4)</a:t>
              </a:r>
            </a:p>
          </p:txBody>
        </p:sp>
        <p:sp>
          <p:nvSpPr>
            <p:cNvPr id="323" name="TextBox 322"/>
            <p:cNvSpPr txBox="1"/>
            <p:nvPr/>
          </p:nvSpPr>
          <p:spPr>
            <a:xfrm rot="419570">
              <a:off x="9783719" y="4425023"/>
              <a:ext cx="2234339"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24" name="Rectangle 323"/>
            <p:cNvSpPr/>
            <p:nvPr/>
          </p:nvSpPr>
          <p:spPr>
            <a:xfrm>
              <a:off x="14495471" y="3827193"/>
              <a:ext cx="171465" cy="1950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p:cNvSpPr/>
            <p:nvPr/>
          </p:nvSpPr>
          <p:spPr>
            <a:xfrm>
              <a:off x="15081632" y="3823697"/>
              <a:ext cx="171465" cy="1950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325"/>
            <p:cNvSpPr/>
            <p:nvPr/>
          </p:nvSpPr>
          <p:spPr>
            <a:xfrm>
              <a:off x="15702587" y="4408291"/>
              <a:ext cx="171465" cy="781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7" name="Straight Arrow Connector 326"/>
            <p:cNvCxnSpPr/>
            <p:nvPr/>
          </p:nvCxnSpPr>
          <p:spPr>
            <a:xfrm>
              <a:off x="14000344" y="4799139"/>
              <a:ext cx="495127" cy="34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flipV="1">
              <a:off x="14666936" y="4799139"/>
              <a:ext cx="414696" cy="34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a:off x="15253097" y="4799139"/>
              <a:ext cx="44949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0" name="TextBox 329"/>
            <p:cNvSpPr txBox="1"/>
            <p:nvPr/>
          </p:nvSpPr>
          <p:spPr>
            <a:xfrm>
              <a:off x="13718090" y="5945597"/>
              <a:ext cx="2234338" cy="276999"/>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[DENSE-4096]×2</a:t>
              </a:r>
              <a:endParaRPr lang="en-US" sz="1200" dirty="0">
                <a:latin typeface="CMU Bright Roman" charset="0"/>
                <a:ea typeface="CMU Bright Roman" charset="0"/>
                <a:cs typeface="CMU Bright Roman" charset="0"/>
              </a:endParaRPr>
            </a:p>
          </p:txBody>
        </p:sp>
        <p:sp>
          <p:nvSpPr>
            <p:cNvPr id="331" name="TextBox 330"/>
            <p:cNvSpPr txBox="1"/>
            <p:nvPr/>
          </p:nvSpPr>
          <p:spPr>
            <a:xfrm>
              <a:off x="14780451" y="5945596"/>
              <a:ext cx="2234338" cy="276999"/>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DENSE-1000</a:t>
              </a:r>
              <a:endParaRPr lang="en-US" sz="1200" dirty="0">
                <a:latin typeface="CMU Bright Roman" charset="0"/>
                <a:ea typeface="CMU Bright Roman" charset="0"/>
                <a:cs typeface="CMU Bright Roman" charset="0"/>
              </a:endParaRPr>
            </a:p>
          </p:txBody>
        </p:sp>
        <p:sp>
          <p:nvSpPr>
            <p:cNvPr id="332" name="Cube 331"/>
            <p:cNvSpPr/>
            <p:nvPr/>
          </p:nvSpPr>
          <p:spPr>
            <a:xfrm flipH="1">
              <a:off x="5246494" y="3774371"/>
              <a:ext cx="724829" cy="1906859"/>
            </a:xfrm>
            <a:prstGeom prst="cube">
              <a:avLst>
                <a:gd name="adj" fmla="val 656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333" name="Cube 94"/>
            <p:cNvSpPr/>
            <p:nvPr/>
          </p:nvSpPr>
          <p:spPr>
            <a:xfrm flipH="1">
              <a:off x="9880327" y="4517387"/>
              <a:ext cx="723931" cy="583135"/>
            </a:xfrm>
            <a:custGeom>
              <a:avLst/>
              <a:gdLst>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590193 w 723877"/>
                <a:gd name="connsiteY4" fmla="*/ 583135 h 583135"/>
                <a:gd name="connsiteX5" fmla="*/ 0 w 723877"/>
                <a:gd name="connsiteY5" fmla="*/ 583135 h 583135"/>
                <a:gd name="connsiteX6" fmla="*/ 0 w 723877"/>
                <a:gd name="connsiteY6" fmla="*/ 133684 h 583135"/>
                <a:gd name="connsiteX7" fmla="*/ 0 w 723877"/>
                <a:gd name="connsiteY7" fmla="*/ 133684 h 583135"/>
                <a:gd name="connsiteX8" fmla="*/ 590193 w 723877"/>
                <a:gd name="connsiteY8" fmla="*/ 133684 h 583135"/>
                <a:gd name="connsiteX9" fmla="*/ 723877 w 723877"/>
                <a:gd name="connsiteY9" fmla="*/ 0 h 583135"/>
                <a:gd name="connsiteX10" fmla="*/ 590193 w 723877"/>
                <a:gd name="connsiteY10" fmla="*/ 133684 h 583135"/>
                <a:gd name="connsiteX11" fmla="*/ 590193 w 723877"/>
                <a:gd name="connsiteY11" fmla="*/ 583135 h 583135"/>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689006 w 723877"/>
                <a:gd name="connsiteY4" fmla="*/ 483207 h 583135"/>
                <a:gd name="connsiteX5" fmla="*/ 590193 w 723877"/>
                <a:gd name="connsiteY5" fmla="*/ 583135 h 583135"/>
                <a:gd name="connsiteX6" fmla="*/ 0 w 723877"/>
                <a:gd name="connsiteY6" fmla="*/ 583135 h 583135"/>
                <a:gd name="connsiteX7" fmla="*/ 0 w 723877"/>
                <a:gd name="connsiteY7" fmla="*/ 133684 h 583135"/>
                <a:gd name="connsiteX8" fmla="*/ 0 w 723877"/>
                <a:gd name="connsiteY8" fmla="*/ 133684 h 583135"/>
                <a:gd name="connsiteX9" fmla="*/ 590193 w 723877"/>
                <a:gd name="connsiteY9" fmla="*/ 133684 h 583135"/>
                <a:gd name="connsiteX10" fmla="*/ 723877 w 723877"/>
                <a:gd name="connsiteY10" fmla="*/ 0 h 583135"/>
                <a:gd name="connsiteX11" fmla="*/ 590193 w 723877"/>
                <a:gd name="connsiteY11" fmla="*/ 133684 h 583135"/>
                <a:gd name="connsiteX12" fmla="*/ 590193 w 723877"/>
                <a:gd name="connsiteY12"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723877 w 727106"/>
                <a:gd name="connsiteY4" fmla="*/ 44945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9006 w 723931"/>
                <a:gd name="connsiteY5" fmla="*/ 483207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5777 w 723931"/>
                <a:gd name="connsiteY4" fmla="*/ 128776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31" h="583135" stroke="0" extrusionOk="0">
                  <a:moveTo>
                    <a:pt x="0" y="133684"/>
                  </a:moveTo>
                  <a:lnTo>
                    <a:pt x="590193" y="133684"/>
                  </a:lnTo>
                  <a:lnTo>
                    <a:pt x="590193" y="583135"/>
                  </a:lnTo>
                  <a:lnTo>
                    <a:pt x="0" y="583135"/>
                  </a:lnTo>
                  <a:lnTo>
                    <a:pt x="0" y="133684"/>
                  </a:lnTo>
                  <a:close/>
                </a:path>
                <a:path w="723931" h="583135" fill="darkenLess" stroke="0" extrusionOk="0">
                  <a:moveTo>
                    <a:pt x="590193" y="133684"/>
                  </a:moveTo>
                  <a:lnTo>
                    <a:pt x="723877" y="0"/>
                  </a:lnTo>
                  <a:lnTo>
                    <a:pt x="723877" y="449451"/>
                  </a:lnTo>
                  <a:lnTo>
                    <a:pt x="590193" y="583135"/>
                  </a:lnTo>
                  <a:lnTo>
                    <a:pt x="590193" y="133684"/>
                  </a:lnTo>
                  <a:close/>
                </a:path>
                <a:path w="723931" h="583135" fill="lightenLess" stroke="0" extrusionOk="0">
                  <a:moveTo>
                    <a:pt x="0" y="133684"/>
                  </a:moveTo>
                  <a:lnTo>
                    <a:pt x="133684" y="0"/>
                  </a:lnTo>
                  <a:lnTo>
                    <a:pt x="723877" y="0"/>
                  </a:lnTo>
                  <a:lnTo>
                    <a:pt x="590193" y="133684"/>
                  </a:lnTo>
                  <a:lnTo>
                    <a:pt x="0" y="133684"/>
                  </a:lnTo>
                  <a:close/>
                </a:path>
                <a:path w="723931" h="583135" fill="none" extrusionOk="0">
                  <a:moveTo>
                    <a:pt x="0" y="133684"/>
                  </a:moveTo>
                  <a:lnTo>
                    <a:pt x="133684" y="0"/>
                  </a:lnTo>
                  <a:lnTo>
                    <a:pt x="723877" y="0"/>
                  </a:lnTo>
                  <a:cubicBezTo>
                    <a:pt x="723895" y="28777"/>
                    <a:pt x="723913" y="57555"/>
                    <a:pt x="723931" y="86332"/>
                  </a:cubicBezTo>
                  <a:lnTo>
                    <a:pt x="685777" y="128776"/>
                  </a:lnTo>
                  <a:cubicBezTo>
                    <a:pt x="686853" y="246920"/>
                    <a:pt x="684755" y="361888"/>
                    <a:pt x="685831" y="480032"/>
                  </a:cubicBezTo>
                  <a:lnTo>
                    <a:pt x="590193" y="583135"/>
                  </a:lnTo>
                  <a:lnTo>
                    <a:pt x="0" y="583135"/>
                  </a:lnTo>
                  <a:lnTo>
                    <a:pt x="0" y="133684"/>
                  </a:lnTo>
                  <a:close/>
                  <a:moveTo>
                    <a:pt x="0" y="133684"/>
                  </a:moveTo>
                  <a:lnTo>
                    <a:pt x="590193" y="133684"/>
                  </a:lnTo>
                  <a:lnTo>
                    <a:pt x="723877" y="0"/>
                  </a:lnTo>
                  <a:moveTo>
                    <a:pt x="590193" y="133684"/>
                  </a:moveTo>
                  <a:lnTo>
                    <a:pt x="590193" y="58313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34" name="TextBox 333"/>
            <p:cNvSpPr txBox="1"/>
            <p:nvPr/>
          </p:nvSpPr>
          <p:spPr>
            <a:xfrm>
              <a:off x="13040262" y="4364526"/>
              <a:ext cx="2234339"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grpSp>
      <p:grpSp>
        <p:nvGrpSpPr>
          <p:cNvPr id="335" name="Group 334"/>
          <p:cNvGrpSpPr/>
          <p:nvPr/>
        </p:nvGrpSpPr>
        <p:grpSpPr>
          <a:xfrm>
            <a:off x="18673249" y="15709371"/>
            <a:ext cx="8767452" cy="2025465"/>
            <a:chOff x="314091" y="1820312"/>
            <a:chExt cx="18513536" cy="3029484"/>
          </a:xfrm>
        </p:grpSpPr>
        <p:sp>
          <p:nvSpPr>
            <p:cNvPr id="336" name="Cube 335"/>
            <p:cNvSpPr/>
            <p:nvPr/>
          </p:nvSpPr>
          <p:spPr>
            <a:xfrm flipH="1">
              <a:off x="314091" y="1820312"/>
              <a:ext cx="724829" cy="2297151"/>
            </a:xfrm>
            <a:prstGeom prst="cube">
              <a:avLst>
                <a:gd name="adj" fmla="val 964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37" name="Cube 336"/>
            <p:cNvSpPr/>
            <p:nvPr/>
          </p:nvSpPr>
          <p:spPr>
            <a:xfrm flipH="1">
              <a:off x="676505" y="3355464"/>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38" name="Straight Connector 337"/>
            <p:cNvCxnSpPr/>
            <p:nvPr/>
          </p:nvCxnSpPr>
          <p:spPr>
            <a:xfrm>
              <a:off x="689966" y="3355464"/>
              <a:ext cx="944799" cy="52038"/>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V="1">
              <a:off x="831631" y="3407502"/>
              <a:ext cx="809657" cy="1003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826176" y="3407502"/>
              <a:ext cx="806381" cy="3196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2" name="Cube 71"/>
            <p:cNvSpPr/>
            <p:nvPr/>
          </p:nvSpPr>
          <p:spPr>
            <a:xfrm flipH="1">
              <a:off x="4544167" y="2520919"/>
              <a:ext cx="672793" cy="1198756"/>
            </a:xfrm>
            <a:custGeom>
              <a:avLst/>
              <a:gdLst>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379899 w 672793"/>
                <a:gd name="connsiteY4" fmla="*/ 1198756 h 1198756"/>
                <a:gd name="connsiteX5" fmla="*/ 0 w 672793"/>
                <a:gd name="connsiteY5" fmla="*/ 1198756 h 1198756"/>
                <a:gd name="connsiteX6" fmla="*/ 0 w 672793"/>
                <a:gd name="connsiteY6" fmla="*/ 292894 h 1198756"/>
                <a:gd name="connsiteX7" fmla="*/ 0 w 672793"/>
                <a:gd name="connsiteY7" fmla="*/ 292894 h 1198756"/>
                <a:gd name="connsiteX8" fmla="*/ 379899 w 672793"/>
                <a:gd name="connsiteY8" fmla="*/ 292894 h 1198756"/>
                <a:gd name="connsiteX9" fmla="*/ 672793 w 672793"/>
                <a:gd name="connsiteY9" fmla="*/ 0 h 1198756"/>
                <a:gd name="connsiteX10" fmla="*/ 379899 w 672793"/>
                <a:gd name="connsiteY10" fmla="*/ 292894 h 1198756"/>
                <a:gd name="connsiteX11" fmla="*/ 379899 w 672793"/>
                <a:gd name="connsiteY11"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479923 w 672793"/>
                <a:gd name="connsiteY4" fmla="*/ 1101424 h 1198756"/>
                <a:gd name="connsiteX5" fmla="*/ 379899 w 672793"/>
                <a:gd name="connsiteY5" fmla="*/ 1198756 h 1198756"/>
                <a:gd name="connsiteX6" fmla="*/ 0 w 672793"/>
                <a:gd name="connsiteY6" fmla="*/ 1198756 h 1198756"/>
                <a:gd name="connsiteX7" fmla="*/ 0 w 672793"/>
                <a:gd name="connsiteY7" fmla="*/ 292894 h 1198756"/>
                <a:gd name="connsiteX8" fmla="*/ 0 w 672793"/>
                <a:gd name="connsiteY8" fmla="*/ 292894 h 1198756"/>
                <a:gd name="connsiteX9" fmla="*/ 379899 w 672793"/>
                <a:gd name="connsiteY9" fmla="*/ 292894 h 1198756"/>
                <a:gd name="connsiteX10" fmla="*/ 672793 w 672793"/>
                <a:gd name="connsiteY10" fmla="*/ 0 h 1198756"/>
                <a:gd name="connsiteX11" fmla="*/ 379899 w 672793"/>
                <a:gd name="connsiteY11" fmla="*/ 292894 h 1198756"/>
                <a:gd name="connsiteX12" fmla="*/ 379899 w 672793"/>
                <a:gd name="connsiteY12"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672793 w 676773"/>
                <a:gd name="connsiteY4" fmla="*/ 905862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6748 w 676773"/>
                <a:gd name="connsiteY5" fmla="*/ 110777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69593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77088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2793" h="1198756" stroke="0" extrusionOk="0">
                  <a:moveTo>
                    <a:pt x="0" y="292894"/>
                  </a:moveTo>
                  <a:lnTo>
                    <a:pt x="379899" y="292894"/>
                  </a:lnTo>
                  <a:lnTo>
                    <a:pt x="379899" y="1198756"/>
                  </a:lnTo>
                  <a:lnTo>
                    <a:pt x="0" y="1198756"/>
                  </a:lnTo>
                  <a:lnTo>
                    <a:pt x="0" y="292894"/>
                  </a:lnTo>
                  <a:close/>
                </a:path>
                <a:path w="672793" h="1198756" fill="darkenLess" stroke="0" extrusionOk="0">
                  <a:moveTo>
                    <a:pt x="379899" y="292894"/>
                  </a:moveTo>
                  <a:lnTo>
                    <a:pt x="672793" y="0"/>
                  </a:lnTo>
                  <a:lnTo>
                    <a:pt x="672793" y="905862"/>
                  </a:lnTo>
                  <a:lnTo>
                    <a:pt x="379899" y="1198756"/>
                  </a:lnTo>
                  <a:lnTo>
                    <a:pt x="379899" y="292894"/>
                  </a:lnTo>
                  <a:close/>
                </a:path>
                <a:path w="672793" h="1198756" fill="lightenLess" stroke="0" extrusionOk="0">
                  <a:moveTo>
                    <a:pt x="0" y="292894"/>
                  </a:moveTo>
                  <a:lnTo>
                    <a:pt x="292894" y="0"/>
                  </a:lnTo>
                  <a:lnTo>
                    <a:pt x="672793" y="0"/>
                  </a:lnTo>
                  <a:lnTo>
                    <a:pt x="379899" y="292894"/>
                  </a:lnTo>
                  <a:lnTo>
                    <a:pt x="0" y="292894"/>
                  </a:lnTo>
                  <a:close/>
                </a:path>
                <a:path w="672793" h="1198756" fill="none" extrusionOk="0">
                  <a:moveTo>
                    <a:pt x="0" y="292894"/>
                  </a:moveTo>
                  <a:lnTo>
                    <a:pt x="292894" y="0"/>
                  </a:lnTo>
                  <a:lnTo>
                    <a:pt x="672793" y="0"/>
                  </a:lnTo>
                  <a:lnTo>
                    <a:pt x="670423" y="91774"/>
                  </a:lnTo>
                  <a:lnTo>
                    <a:pt x="477088" y="286737"/>
                  </a:lnTo>
                  <a:cubicBezTo>
                    <a:pt x="476975" y="560416"/>
                    <a:pt x="476861" y="834095"/>
                    <a:pt x="476748" y="1107774"/>
                  </a:cubicBezTo>
                  <a:lnTo>
                    <a:pt x="379899" y="1198756"/>
                  </a:lnTo>
                  <a:lnTo>
                    <a:pt x="0" y="1198756"/>
                  </a:lnTo>
                  <a:lnTo>
                    <a:pt x="0" y="292894"/>
                  </a:lnTo>
                  <a:close/>
                  <a:moveTo>
                    <a:pt x="0" y="292894"/>
                  </a:moveTo>
                  <a:lnTo>
                    <a:pt x="379899" y="292894"/>
                  </a:lnTo>
                  <a:lnTo>
                    <a:pt x="672793" y="0"/>
                  </a:lnTo>
                  <a:moveTo>
                    <a:pt x="379899" y="292894"/>
                  </a:moveTo>
                  <a:lnTo>
                    <a:pt x="379899" y="119875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43" name="Cube 342"/>
            <p:cNvSpPr/>
            <p:nvPr/>
          </p:nvSpPr>
          <p:spPr>
            <a:xfrm flipH="1">
              <a:off x="2765448" y="2655220"/>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44" name="Straight Connector 343"/>
            <p:cNvCxnSpPr/>
            <p:nvPr/>
          </p:nvCxnSpPr>
          <p:spPr>
            <a:xfrm>
              <a:off x="2768173" y="2655220"/>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2920573" y="2759296"/>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V="1">
              <a:off x="2915119" y="2755579"/>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7" name="Cube 77"/>
            <p:cNvSpPr/>
            <p:nvPr/>
          </p:nvSpPr>
          <p:spPr>
            <a:xfrm flipH="1">
              <a:off x="2305879" y="2052125"/>
              <a:ext cx="729635" cy="1906859"/>
            </a:xfrm>
            <a:custGeom>
              <a:avLst/>
              <a:gdLst>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248957 w 724829"/>
                <a:gd name="connsiteY4" fmla="*/ 1906859 h 1906859"/>
                <a:gd name="connsiteX5" fmla="*/ 0 w 724829"/>
                <a:gd name="connsiteY5" fmla="*/ 1906859 h 1906859"/>
                <a:gd name="connsiteX6" fmla="*/ 0 w 724829"/>
                <a:gd name="connsiteY6" fmla="*/ 475872 h 1906859"/>
                <a:gd name="connsiteX7" fmla="*/ 0 w 724829"/>
                <a:gd name="connsiteY7" fmla="*/ 475872 h 1906859"/>
                <a:gd name="connsiteX8" fmla="*/ 248957 w 724829"/>
                <a:gd name="connsiteY8" fmla="*/ 475872 h 1906859"/>
                <a:gd name="connsiteX9" fmla="*/ 724829 w 724829"/>
                <a:gd name="connsiteY9" fmla="*/ 0 h 1906859"/>
                <a:gd name="connsiteX10" fmla="*/ 248957 w 724829"/>
                <a:gd name="connsiteY10" fmla="*/ 475872 h 1906859"/>
                <a:gd name="connsiteX11" fmla="*/ 248957 w 724829"/>
                <a:gd name="connsiteY11"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912456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724829 w 729635"/>
                <a:gd name="connsiteY4" fmla="*/ 912456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45688 w 729635"/>
                <a:gd name="connsiteY4" fmla="*/ 471983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1264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6840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35" h="1906859" stroke="0" extrusionOk="0">
                  <a:moveTo>
                    <a:pt x="0" y="475872"/>
                  </a:moveTo>
                  <a:lnTo>
                    <a:pt x="248957" y="475872"/>
                  </a:lnTo>
                  <a:lnTo>
                    <a:pt x="248957" y="1906859"/>
                  </a:lnTo>
                  <a:lnTo>
                    <a:pt x="0" y="1906859"/>
                  </a:lnTo>
                  <a:lnTo>
                    <a:pt x="0" y="475872"/>
                  </a:lnTo>
                  <a:close/>
                </a:path>
                <a:path w="729635" h="1906859" fill="darkenLess" stroke="0" extrusionOk="0">
                  <a:moveTo>
                    <a:pt x="248957" y="475872"/>
                  </a:moveTo>
                  <a:lnTo>
                    <a:pt x="724829" y="0"/>
                  </a:lnTo>
                  <a:lnTo>
                    <a:pt x="724829" y="1430987"/>
                  </a:lnTo>
                  <a:lnTo>
                    <a:pt x="248957" y="1906859"/>
                  </a:lnTo>
                  <a:lnTo>
                    <a:pt x="248957" y="475872"/>
                  </a:lnTo>
                  <a:close/>
                </a:path>
                <a:path w="729635" h="1906859" fill="lightenLess" stroke="0" extrusionOk="0">
                  <a:moveTo>
                    <a:pt x="0" y="475872"/>
                  </a:moveTo>
                  <a:lnTo>
                    <a:pt x="475872" y="0"/>
                  </a:lnTo>
                  <a:lnTo>
                    <a:pt x="724829" y="0"/>
                  </a:lnTo>
                  <a:lnTo>
                    <a:pt x="248957" y="475872"/>
                  </a:lnTo>
                  <a:lnTo>
                    <a:pt x="0" y="475872"/>
                  </a:lnTo>
                  <a:close/>
                </a:path>
                <a:path w="729635" h="1906859" fill="none" extrusionOk="0">
                  <a:moveTo>
                    <a:pt x="0" y="475872"/>
                  </a:moveTo>
                  <a:lnTo>
                    <a:pt x="475872" y="0"/>
                  </a:lnTo>
                  <a:lnTo>
                    <a:pt x="724829" y="0"/>
                  </a:lnTo>
                  <a:lnTo>
                    <a:pt x="729635" y="96537"/>
                  </a:lnTo>
                  <a:lnTo>
                    <a:pt x="356840" y="466407"/>
                  </a:lnTo>
                  <a:cubicBezTo>
                    <a:pt x="360301" y="913688"/>
                    <a:pt x="352609" y="1366544"/>
                    <a:pt x="356070" y="1813825"/>
                  </a:cubicBezTo>
                  <a:lnTo>
                    <a:pt x="248957" y="1906859"/>
                  </a:lnTo>
                  <a:lnTo>
                    <a:pt x="0" y="1906859"/>
                  </a:lnTo>
                  <a:lnTo>
                    <a:pt x="0" y="475872"/>
                  </a:lnTo>
                  <a:close/>
                  <a:moveTo>
                    <a:pt x="0" y="475872"/>
                  </a:moveTo>
                  <a:lnTo>
                    <a:pt x="248957" y="475872"/>
                  </a:lnTo>
                  <a:lnTo>
                    <a:pt x="724829" y="0"/>
                  </a:lnTo>
                  <a:moveTo>
                    <a:pt x="248957" y="475872"/>
                  </a:moveTo>
                  <a:lnTo>
                    <a:pt x="248957" y="190685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48" name="TextBox 347"/>
            <p:cNvSpPr txBox="1"/>
            <p:nvPr/>
          </p:nvSpPr>
          <p:spPr>
            <a:xfrm>
              <a:off x="755595" y="4117462"/>
              <a:ext cx="2742554" cy="690511"/>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[CONV3-32</a:t>
              </a:r>
              <a:r>
                <a:rPr lang="en-US" sz="1200" dirty="0" smtClean="0">
                  <a:latin typeface="CMU Bright Roman" charset="0"/>
                  <a:ea typeface="CMU Bright Roman" charset="0"/>
                  <a:cs typeface="CMU Bright Roman" charset="0"/>
                </a:rPr>
                <a:t>]×3</a:t>
              </a:r>
              <a:endParaRPr lang="en-US" sz="1200" dirty="0">
                <a:latin typeface="CMU Bright Roman" charset="0"/>
                <a:ea typeface="CMU Bright Roman" charset="0"/>
                <a:cs typeface="CMU Bright Roman" charset="0"/>
              </a:endParaRPr>
            </a:p>
            <a:p>
              <a:pPr algn="ctr"/>
              <a:r>
                <a:rPr lang="en-US" sz="1200" dirty="0">
                  <a:latin typeface="CMU Bright Roman" charset="0"/>
                  <a:ea typeface="CMU Bright Roman" charset="0"/>
                  <a:cs typeface="CMU Bright Roman" charset="0"/>
                </a:rPr>
                <a:t>(32×32×32)</a:t>
              </a:r>
            </a:p>
          </p:txBody>
        </p:sp>
        <p:sp>
          <p:nvSpPr>
            <p:cNvPr id="349" name="TextBox 348"/>
            <p:cNvSpPr txBox="1"/>
            <p:nvPr/>
          </p:nvSpPr>
          <p:spPr>
            <a:xfrm rot="579635">
              <a:off x="2257361" y="2161217"/>
              <a:ext cx="2234338"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50" name="TextBox 349"/>
            <p:cNvSpPr txBox="1"/>
            <p:nvPr/>
          </p:nvSpPr>
          <p:spPr>
            <a:xfrm>
              <a:off x="3111134" y="4116282"/>
              <a:ext cx="2507634" cy="690511"/>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[CONV3-64</a:t>
              </a:r>
              <a:r>
                <a:rPr lang="en-US" sz="1200" dirty="0" smtClean="0">
                  <a:latin typeface="CMU Bright Roman" charset="0"/>
                  <a:ea typeface="CMU Bright Roman" charset="0"/>
                  <a:cs typeface="CMU Bright Roman" charset="0"/>
                </a:rPr>
                <a:t>]×3</a:t>
              </a:r>
              <a:endParaRPr lang="en-US" sz="1200" dirty="0">
                <a:latin typeface="CMU Bright Roman" charset="0"/>
                <a:ea typeface="CMU Bright Roman" charset="0"/>
                <a:cs typeface="CMU Bright Roman" charset="0"/>
              </a:endParaRPr>
            </a:p>
            <a:p>
              <a:pPr algn="ctr"/>
              <a:r>
                <a:rPr lang="en-US" sz="1200" dirty="0">
                  <a:latin typeface="CMU Bright Roman" charset="0"/>
                  <a:ea typeface="CMU Bright Roman" charset="0"/>
                  <a:cs typeface="CMU Bright Roman" charset="0"/>
                </a:rPr>
                <a:t>(64×16×16)</a:t>
              </a:r>
            </a:p>
          </p:txBody>
        </p:sp>
        <p:sp>
          <p:nvSpPr>
            <p:cNvPr id="351" name="Cube 350"/>
            <p:cNvSpPr/>
            <p:nvPr/>
          </p:nvSpPr>
          <p:spPr>
            <a:xfrm flipH="1">
              <a:off x="5699484" y="2772330"/>
              <a:ext cx="723877" cy="583135"/>
            </a:xfrm>
            <a:prstGeom prst="cube">
              <a:avLst>
                <a:gd name="adj" fmla="val 2292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52" name="Cube 351"/>
            <p:cNvSpPr/>
            <p:nvPr/>
          </p:nvSpPr>
          <p:spPr>
            <a:xfrm flipH="1">
              <a:off x="4881889" y="2909863"/>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53" name="Straight Connector 352"/>
            <p:cNvCxnSpPr/>
            <p:nvPr/>
          </p:nvCxnSpPr>
          <p:spPr>
            <a:xfrm>
              <a:off x="4884614" y="2909863"/>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5037014" y="3013939"/>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V="1">
              <a:off x="5031560" y="3010222"/>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6" name="TextBox 355"/>
            <p:cNvSpPr txBox="1"/>
            <p:nvPr/>
          </p:nvSpPr>
          <p:spPr>
            <a:xfrm>
              <a:off x="5539979" y="4117462"/>
              <a:ext cx="2704383" cy="690511"/>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[CONV3-128]×3</a:t>
              </a:r>
            </a:p>
            <a:p>
              <a:pPr algn="ctr"/>
              <a:r>
                <a:rPr lang="en-US" sz="1200" dirty="0">
                  <a:latin typeface="CMU Bright Roman" charset="0"/>
                  <a:ea typeface="CMU Bright Roman" charset="0"/>
                  <a:cs typeface="CMU Bright Roman" charset="0"/>
                </a:rPr>
                <a:t>(128×8×8)</a:t>
              </a:r>
            </a:p>
          </p:txBody>
        </p:sp>
        <p:sp>
          <p:nvSpPr>
            <p:cNvPr id="357" name="TextBox 356"/>
            <p:cNvSpPr txBox="1"/>
            <p:nvPr/>
          </p:nvSpPr>
          <p:spPr>
            <a:xfrm rot="441032">
              <a:off x="4446981" y="2405534"/>
              <a:ext cx="2234338"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58" name="Cube 357"/>
            <p:cNvSpPr/>
            <p:nvPr/>
          </p:nvSpPr>
          <p:spPr>
            <a:xfrm flipH="1">
              <a:off x="8455721" y="2891252"/>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59" name="Cube 358"/>
            <p:cNvSpPr/>
            <p:nvPr/>
          </p:nvSpPr>
          <p:spPr>
            <a:xfrm flipH="1">
              <a:off x="7595257" y="2935423"/>
              <a:ext cx="152397" cy="371706"/>
            </a:xfrm>
            <a:prstGeom prst="cube">
              <a:avLst>
                <a:gd name="adj" fmla="val 96422"/>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60" name="Straight Connector 359"/>
            <p:cNvCxnSpPr/>
            <p:nvPr/>
          </p:nvCxnSpPr>
          <p:spPr>
            <a:xfrm>
              <a:off x="7597982" y="2935423"/>
              <a:ext cx="814874" cy="966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750382" y="3039499"/>
              <a:ext cx="711292" cy="483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7744928" y="3035782"/>
              <a:ext cx="716747" cy="2713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63" name="Cube 94"/>
            <p:cNvSpPr/>
            <p:nvPr/>
          </p:nvSpPr>
          <p:spPr>
            <a:xfrm flipH="1">
              <a:off x="6388547" y="2784681"/>
              <a:ext cx="723931" cy="583135"/>
            </a:xfrm>
            <a:custGeom>
              <a:avLst/>
              <a:gdLst>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590193 w 723877"/>
                <a:gd name="connsiteY4" fmla="*/ 583135 h 583135"/>
                <a:gd name="connsiteX5" fmla="*/ 0 w 723877"/>
                <a:gd name="connsiteY5" fmla="*/ 583135 h 583135"/>
                <a:gd name="connsiteX6" fmla="*/ 0 w 723877"/>
                <a:gd name="connsiteY6" fmla="*/ 133684 h 583135"/>
                <a:gd name="connsiteX7" fmla="*/ 0 w 723877"/>
                <a:gd name="connsiteY7" fmla="*/ 133684 h 583135"/>
                <a:gd name="connsiteX8" fmla="*/ 590193 w 723877"/>
                <a:gd name="connsiteY8" fmla="*/ 133684 h 583135"/>
                <a:gd name="connsiteX9" fmla="*/ 723877 w 723877"/>
                <a:gd name="connsiteY9" fmla="*/ 0 h 583135"/>
                <a:gd name="connsiteX10" fmla="*/ 590193 w 723877"/>
                <a:gd name="connsiteY10" fmla="*/ 133684 h 583135"/>
                <a:gd name="connsiteX11" fmla="*/ 590193 w 723877"/>
                <a:gd name="connsiteY11" fmla="*/ 583135 h 583135"/>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689006 w 723877"/>
                <a:gd name="connsiteY4" fmla="*/ 483207 h 583135"/>
                <a:gd name="connsiteX5" fmla="*/ 590193 w 723877"/>
                <a:gd name="connsiteY5" fmla="*/ 583135 h 583135"/>
                <a:gd name="connsiteX6" fmla="*/ 0 w 723877"/>
                <a:gd name="connsiteY6" fmla="*/ 583135 h 583135"/>
                <a:gd name="connsiteX7" fmla="*/ 0 w 723877"/>
                <a:gd name="connsiteY7" fmla="*/ 133684 h 583135"/>
                <a:gd name="connsiteX8" fmla="*/ 0 w 723877"/>
                <a:gd name="connsiteY8" fmla="*/ 133684 h 583135"/>
                <a:gd name="connsiteX9" fmla="*/ 590193 w 723877"/>
                <a:gd name="connsiteY9" fmla="*/ 133684 h 583135"/>
                <a:gd name="connsiteX10" fmla="*/ 723877 w 723877"/>
                <a:gd name="connsiteY10" fmla="*/ 0 h 583135"/>
                <a:gd name="connsiteX11" fmla="*/ 590193 w 723877"/>
                <a:gd name="connsiteY11" fmla="*/ 133684 h 583135"/>
                <a:gd name="connsiteX12" fmla="*/ 590193 w 723877"/>
                <a:gd name="connsiteY12"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723877 w 727106"/>
                <a:gd name="connsiteY4" fmla="*/ 44945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9006 w 723931"/>
                <a:gd name="connsiteY5" fmla="*/ 483207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5777 w 723931"/>
                <a:gd name="connsiteY4" fmla="*/ 128776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31" h="583135" stroke="0" extrusionOk="0">
                  <a:moveTo>
                    <a:pt x="0" y="133684"/>
                  </a:moveTo>
                  <a:lnTo>
                    <a:pt x="590193" y="133684"/>
                  </a:lnTo>
                  <a:lnTo>
                    <a:pt x="590193" y="583135"/>
                  </a:lnTo>
                  <a:lnTo>
                    <a:pt x="0" y="583135"/>
                  </a:lnTo>
                  <a:lnTo>
                    <a:pt x="0" y="133684"/>
                  </a:lnTo>
                  <a:close/>
                </a:path>
                <a:path w="723931" h="583135" fill="darkenLess" stroke="0" extrusionOk="0">
                  <a:moveTo>
                    <a:pt x="590193" y="133684"/>
                  </a:moveTo>
                  <a:lnTo>
                    <a:pt x="723877" y="0"/>
                  </a:lnTo>
                  <a:lnTo>
                    <a:pt x="723877" y="449451"/>
                  </a:lnTo>
                  <a:lnTo>
                    <a:pt x="590193" y="583135"/>
                  </a:lnTo>
                  <a:lnTo>
                    <a:pt x="590193" y="133684"/>
                  </a:lnTo>
                  <a:close/>
                </a:path>
                <a:path w="723931" h="583135" fill="lightenLess" stroke="0" extrusionOk="0">
                  <a:moveTo>
                    <a:pt x="0" y="133684"/>
                  </a:moveTo>
                  <a:lnTo>
                    <a:pt x="133684" y="0"/>
                  </a:lnTo>
                  <a:lnTo>
                    <a:pt x="723877" y="0"/>
                  </a:lnTo>
                  <a:lnTo>
                    <a:pt x="590193" y="133684"/>
                  </a:lnTo>
                  <a:lnTo>
                    <a:pt x="0" y="133684"/>
                  </a:lnTo>
                  <a:close/>
                </a:path>
                <a:path w="723931" h="583135" fill="none" extrusionOk="0">
                  <a:moveTo>
                    <a:pt x="0" y="133684"/>
                  </a:moveTo>
                  <a:lnTo>
                    <a:pt x="133684" y="0"/>
                  </a:lnTo>
                  <a:lnTo>
                    <a:pt x="723877" y="0"/>
                  </a:lnTo>
                  <a:cubicBezTo>
                    <a:pt x="723895" y="28777"/>
                    <a:pt x="723913" y="57555"/>
                    <a:pt x="723931" y="86332"/>
                  </a:cubicBezTo>
                  <a:lnTo>
                    <a:pt x="685777" y="128776"/>
                  </a:lnTo>
                  <a:cubicBezTo>
                    <a:pt x="686853" y="246920"/>
                    <a:pt x="684755" y="361888"/>
                    <a:pt x="685831" y="480032"/>
                  </a:cubicBezTo>
                  <a:lnTo>
                    <a:pt x="590193" y="583135"/>
                  </a:lnTo>
                  <a:lnTo>
                    <a:pt x="0" y="583135"/>
                  </a:lnTo>
                  <a:lnTo>
                    <a:pt x="0" y="133684"/>
                  </a:lnTo>
                  <a:close/>
                  <a:moveTo>
                    <a:pt x="0" y="133684"/>
                  </a:moveTo>
                  <a:lnTo>
                    <a:pt x="590193" y="133684"/>
                  </a:lnTo>
                  <a:lnTo>
                    <a:pt x="723877" y="0"/>
                  </a:lnTo>
                  <a:moveTo>
                    <a:pt x="590193" y="133684"/>
                  </a:moveTo>
                  <a:lnTo>
                    <a:pt x="590193" y="58313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64" name="Cube 363"/>
            <p:cNvSpPr/>
            <p:nvPr/>
          </p:nvSpPr>
          <p:spPr>
            <a:xfrm flipH="1">
              <a:off x="9375280" y="2886035"/>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65" name="Cube 364"/>
            <p:cNvSpPr/>
            <p:nvPr/>
          </p:nvSpPr>
          <p:spPr>
            <a:xfrm flipH="1">
              <a:off x="10309007" y="2888842"/>
              <a:ext cx="927952" cy="28020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66" name="TextBox 365"/>
            <p:cNvSpPr txBox="1"/>
            <p:nvPr/>
          </p:nvSpPr>
          <p:spPr>
            <a:xfrm>
              <a:off x="8455720" y="4117462"/>
              <a:ext cx="2887627" cy="690511"/>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[CONV3-256]×3</a:t>
              </a:r>
            </a:p>
            <a:p>
              <a:pPr algn="ctr"/>
              <a:r>
                <a:rPr lang="en-US" sz="1200" dirty="0">
                  <a:latin typeface="CMU Bright Roman" charset="0"/>
                  <a:ea typeface="CMU Bright Roman" charset="0"/>
                  <a:cs typeface="CMU Bright Roman" charset="0"/>
                </a:rPr>
                <a:t>(256×4×4)</a:t>
              </a:r>
            </a:p>
          </p:txBody>
        </p:sp>
        <p:sp>
          <p:nvSpPr>
            <p:cNvPr id="367" name="TextBox 366"/>
            <p:cNvSpPr txBox="1"/>
            <p:nvPr/>
          </p:nvSpPr>
          <p:spPr>
            <a:xfrm rot="419570">
              <a:off x="7041420" y="2545238"/>
              <a:ext cx="2234338"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68" name="Rectangle 367"/>
            <p:cNvSpPr/>
            <p:nvPr/>
          </p:nvSpPr>
          <p:spPr>
            <a:xfrm>
              <a:off x="16503343" y="2100179"/>
              <a:ext cx="171465" cy="1950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17089504" y="2096683"/>
              <a:ext cx="171465" cy="1950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369"/>
            <p:cNvSpPr/>
            <p:nvPr/>
          </p:nvSpPr>
          <p:spPr>
            <a:xfrm>
              <a:off x="17710459" y="2681277"/>
              <a:ext cx="171465" cy="7816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1" name="Straight Arrow Connector 370"/>
            <p:cNvCxnSpPr/>
            <p:nvPr/>
          </p:nvCxnSpPr>
          <p:spPr>
            <a:xfrm>
              <a:off x="16008216" y="3072125"/>
              <a:ext cx="495127" cy="34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p:nvPr/>
          </p:nvCxnSpPr>
          <p:spPr>
            <a:xfrm flipV="1">
              <a:off x="16674808" y="3072125"/>
              <a:ext cx="414696" cy="349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p:nvPr/>
          </p:nvCxnSpPr>
          <p:spPr>
            <a:xfrm>
              <a:off x="17260969" y="3072125"/>
              <a:ext cx="44949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4" name="TextBox 373"/>
            <p:cNvSpPr txBox="1"/>
            <p:nvPr/>
          </p:nvSpPr>
          <p:spPr>
            <a:xfrm>
              <a:off x="15557638" y="4205119"/>
              <a:ext cx="2914837" cy="414307"/>
            </a:xfrm>
            <a:prstGeom prst="rect">
              <a:avLst/>
            </a:prstGeom>
            <a:noFill/>
          </p:spPr>
          <p:txBody>
            <a:bodyPr wrap="square" rtlCol="0">
              <a:spAutoFit/>
            </a:bodyPr>
            <a:lstStyle/>
            <a:p>
              <a:pPr algn="ctr"/>
              <a:r>
                <a:rPr lang="en-US" sz="1200" dirty="0" smtClean="0">
                  <a:latin typeface="CMU Bright Roman" charset="0"/>
                  <a:ea typeface="CMU Bright Roman" charset="0"/>
                  <a:cs typeface="CMU Bright Roman" charset="0"/>
                </a:rPr>
                <a:t>[DENSE-4096]×2</a:t>
              </a:r>
              <a:endParaRPr lang="en-US" sz="1200" dirty="0">
                <a:latin typeface="CMU Bright Roman" charset="0"/>
                <a:ea typeface="CMU Bright Roman" charset="0"/>
                <a:cs typeface="CMU Bright Roman" charset="0"/>
              </a:endParaRPr>
            </a:p>
          </p:txBody>
        </p:sp>
        <p:sp>
          <p:nvSpPr>
            <p:cNvPr id="375" name="TextBox 374"/>
            <p:cNvSpPr txBox="1"/>
            <p:nvPr/>
          </p:nvSpPr>
          <p:spPr>
            <a:xfrm>
              <a:off x="16593289" y="4572797"/>
              <a:ext cx="2234338" cy="276999"/>
            </a:xfrm>
            <a:prstGeom prst="rect">
              <a:avLst/>
            </a:prstGeom>
            <a:noFill/>
          </p:spPr>
          <p:txBody>
            <a:bodyPr wrap="square" rtlCol="0">
              <a:spAutoFit/>
            </a:bodyPr>
            <a:lstStyle/>
            <a:p>
              <a:pPr algn="ctr"/>
              <a:r>
                <a:rPr lang="en-US" sz="1200" dirty="0" smtClean="0">
                  <a:latin typeface="CMU Bright Roman" charset="0"/>
                  <a:ea typeface="CMU Bright Roman" charset="0"/>
                  <a:cs typeface="CMU Bright Roman" charset="0"/>
                </a:rPr>
                <a:t>DENSE-1000</a:t>
              </a:r>
              <a:endParaRPr lang="en-US" sz="1200" dirty="0">
                <a:latin typeface="CMU Bright Roman" charset="0"/>
                <a:ea typeface="CMU Bright Roman" charset="0"/>
                <a:cs typeface="CMU Bright Roman" charset="0"/>
              </a:endParaRPr>
            </a:p>
          </p:txBody>
        </p:sp>
        <p:sp>
          <p:nvSpPr>
            <p:cNvPr id="377" name="Cube 94"/>
            <p:cNvSpPr/>
            <p:nvPr/>
          </p:nvSpPr>
          <p:spPr>
            <a:xfrm flipH="1">
              <a:off x="7074074" y="2791000"/>
              <a:ext cx="723931" cy="583135"/>
            </a:xfrm>
            <a:custGeom>
              <a:avLst/>
              <a:gdLst>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590193 w 723877"/>
                <a:gd name="connsiteY4" fmla="*/ 583135 h 583135"/>
                <a:gd name="connsiteX5" fmla="*/ 0 w 723877"/>
                <a:gd name="connsiteY5" fmla="*/ 583135 h 583135"/>
                <a:gd name="connsiteX6" fmla="*/ 0 w 723877"/>
                <a:gd name="connsiteY6" fmla="*/ 133684 h 583135"/>
                <a:gd name="connsiteX7" fmla="*/ 0 w 723877"/>
                <a:gd name="connsiteY7" fmla="*/ 133684 h 583135"/>
                <a:gd name="connsiteX8" fmla="*/ 590193 w 723877"/>
                <a:gd name="connsiteY8" fmla="*/ 133684 h 583135"/>
                <a:gd name="connsiteX9" fmla="*/ 723877 w 723877"/>
                <a:gd name="connsiteY9" fmla="*/ 0 h 583135"/>
                <a:gd name="connsiteX10" fmla="*/ 590193 w 723877"/>
                <a:gd name="connsiteY10" fmla="*/ 133684 h 583135"/>
                <a:gd name="connsiteX11" fmla="*/ 590193 w 723877"/>
                <a:gd name="connsiteY11" fmla="*/ 583135 h 583135"/>
                <a:gd name="connsiteX0" fmla="*/ 0 w 723877"/>
                <a:gd name="connsiteY0" fmla="*/ 133684 h 583135"/>
                <a:gd name="connsiteX1" fmla="*/ 590193 w 723877"/>
                <a:gd name="connsiteY1" fmla="*/ 133684 h 583135"/>
                <a:gd name="connsiteX2" fmla="*/ 590193 w 723877"/>
                <a:gd name="connsiteY2" fmla="*/ 583135 h 583135"/>
                <a:gd name="connsiteX3" fmla="*/ 0 w 723877"/>
                <a:gd name="connsiteY3" fmla="*/ 583135 h 583135"/>
                <a:gd name="connsiteX4" fmla="*/ 0 w 723877"/>
                <a:gd name="connsiteY4" fmla="*/ 133684 h 583135"/>
                <a:gd name="connsiteX0" fmla="*/ 590193 w 723877"/>
                <a:gd name="connsiteY0" fmla="*/ 133684 h 583135"/>
                <a:gd name="connsiteX1" fmla="*/ 723877 w 723877"/>
                <a:gd name="connsiteY1" fmla="*/ 0 h 583135"/>
                <a:gd name="connsiteX2" fmla="*/ 723877 w 723877"/>
                <a:gd name="connsiteY2" fmla="*/ 449451 h 583135"/>
                <a:gd name="connsiteX3" fmla="*/ 590193 w 723877"/>
                <a:gd name="connsiteY3" fmla="*/ 583135 h 583135"/>
                <a:gd name="connsiteX4" fmla="*/ 590193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590193 w 723877"/>
                <a:gd name="connsiteY3" fmla="*/ 133684 h 583135"/>
                <a:gd name="connsiteX4" fmla="*/ 0 w 723877"/>
                <a:gd name="connsiteY4" fmla="*/ 133684 h 583135"/>
                <a:gd name="connsiteX0" fmla="*/ 0 w 723877"/>
                <a:gd name="connsiteY0" fmla="*/ 133684 h 583135"/>
                <a:gd name="connsiteX1" fmla="*/ 133684 w 723877"/>
                <a:gd name="connsiteY1" fmla="*/ 0 h 583135"/>
                <a:gd name="connsiteX2" fmla="*/ 723877 w 723877"/>
                <a:gd name="connsiteY2" fmla="*/ 0 h 583135"/>
                <a:gd name="connsiteX3" fmla="*/ 723877 w 723877"/>
                <a:gd name="connsiteY3" fmla="*/ 449451 h 583135"/>
                <a:gd name="connsiteX4" fmla="*/ 689006 w 723877"/>
                <a:gd name="connsiteY4" fmla="*/ 483207 h 583135"/>
                <a:gd name="connsiteX5" fmla="*/ 590193 w 723877"/>
                <a:gd name="connsiteY5" fmla="*/ 583135 h 583135"/>
                <a:gd name="connsiteX6" fmla="*/ 0 w 723877"/>
                <a:gd name="connsiteY6" fmla="*/ 583135 h 583135"/>
                <a:gd name="connsiteX7" fmla="*/ 0 w 723877"/>
                <a:gd name="connsiteY7" fmla="*/ 133684 h 583135"/>
                <a:gd name="connsiteX8" fmla="*/ 0 w 723877"/>
                <a:gd name="connsiteY8" fmla="*/ 133684 h 583135"/>
                <a:gd name="connsiteX9" fmla="*/ 590193 w 723877"/>
                <a:gd name="connsiteY9" fmla="*/ 133684 h 583135"/>
                <a:gd name="connsiteX10" fmla="*/ 723877 w 723877"/>
                <a:gd name="connsiteY10" fmla="*/ 0 h 583135"/>
                <a:gd name="connsiteX11" fmla="*/ 590193 w 723877"/>
                <a:gd name="connsiteY11" fmla="*/ 133684 h 583135"/>
                <a:gd name="connsiteX12" fmla="*/ 590193 w 723877"/>
                <a:gd name="connsiteY12"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723877 w 727106"/>
                <a:gd name="connsiteY4" fmla="*/ 44945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7106"/>
                <a:gd name="connsiteY0" fmla="*/ 133684 h 583135"/>
                <a:gd name="connsiteX1" fmla="*/ 590193 w 727106"/>
                <a:gd name="connsiteY1" fmla="*/ 133684 h 583135"/>
                <a:gd name="connsiteX2" fmla="*/ 590193 w 727106"/>
                <a:gd name="connsiteY2" fmla="*/ 583135 h 583135"/>
                <a:gd name="connsiteX3" fmla="*/ 0 w 727106"/>
                <a:gd name="connsiteY3" fmla="*/ 583135 h 583135"/>
                <a:gd name="connsiteX4" fmla="*/ 0 w 727106"/>
                <a:gd name="connsiteY4" fmla="*/ 133684 h 583135"/>
                <a:gd name="connsiteX0" fmla="*/ 590193 w 727106"/>
                <a:gd name="connsiteY0" fmla="*/ 133684 h 583135"/>
                <a:gd name="connsiteX1" fmla="*/ 723877 w 727106"/>
                <a:gd name="connsiteY1" fmla="*/ 0 h 583135"/>
                <a:gd name="connsiteX2" fmla="*/ 723877 w 727106"/>
                <a:gd name="connsiteY2" fmla="*/ 449451 h 583135"/>
                <a:gd name="connsiteX3" fmla="*/ 590193 w 727106"/>
                <a:gd name="connsiteY3" fmla="*/ 583135 h 583135"/>
                <a:gd name="connsiteX4" fmla="*/ 590193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590193 w 727106"/>
                <a:gd name="connsiteY3" fmla="*/ 133684 h 583135"/>
                <a:gd name="connsiteX4" fmla="*/ 0 w 727106"/>
                <a:gd name="connsiteY4" fmla="*/ 133684 h 583135"/>
                <a:gd name="connsiteX0" fmla="*/ 0 w 727106"/>
                <a:gd name="connsiteY0" fmla="*/ 133684 h 583135"/>
                <a:gd name="connsiteX1" fmla="*/ 133684 w 727106"/>
                <a:gd name="connsiteY1" fmla="*/ 0 h 583135"/>
                <a:gd name="connsiteX2" fmla="*/ 723877 w 727106"/>
                <a:gd name="connsiteY2" fmla="*/ 0 h 583135"/>
                <a:gd name="connsiteX3" fmla="*/ 727106 w 727106"/>
                <a:gd name="connsiteY3" fmla="*/ 73632 h 583135"/>
                <a:gd name="connsiteX4" fmla="*/ 682602 w 727106"/>
                <a:gd name="connsiteY4" fmla="*/ 125601 h 583135"/>
                <a:gd name="connsiteX5" fmla="*/ 689006 w 727106"/>
                <a:gd name="connsiteY5" fmla="*/ 483207 h 583135"/>
                <a:gd name="connsiteX6" fmla="*/ 590193 w 727106"/>
                <a:gd name="connsiteY6" fmla="*/ 583135 h 583135"/>
                <a:gd name="connsiteX7" fmla="*/ 0 w 727106"/>
                <a:gd name="connsiteY7" fmla="*/ 583135 h 583135"/>
                <a:gd name="connsiteX8" fmla="*/ 0 w 727106"/>
                <a:gd name="connsiteY8" fmla="*/ 133684 h 583135"/>
                <a:gd name="connsiteX9" fmla="*/ 0 w 727106"/>
                <a:gd name="connsiteY9" fmla="*/ 133684 h 583135"/>
                <a:gd name="connsiteX10" fmla="*/ 590193 w 727106"/>
                <a:gd name="connsiteY10" fmla="*/ 133684 h 583135"/>
                <a:gd name="connsiteX11" fmla="*/ 723877 w 727106"/>
                <a:gd name="connsiteY11" fmla="*/ 0 h 583135"/>
                <a:gd name="connsiteX12" fmla="*/ 590193 w 727106"/>
                <a:gd name="connsiteY12" fmla="*/ 133684 h 583135"/>
                <a:gd name="connsiteX13" fmla="*/ 590193 w 727106"/>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9006 w 723931"/>
                <a:gd name="connsiteY5" fmla="*/ 483207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2602 w 723931"/>
                <a:gd name="connsiteY4" fmla="*/ 125601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 name="connsiteX0" fmla="*/ 0 w 723931"/>
                <a:gd name="connsiteY0" fmla="*/ 133684 h 583135"/>
                <a:gd name="connsiteX1" fmla="*/ 590193 w 723931"/>
                <a:gd name="connsiteY1" fmla="*/ 133684 h 583135"/>
                <a:gd name="connsiteX2" fmla="*/ 590193 w 723931"/>
                <a:gd name="connsiteY2" fmla="*/ 583135 h 583135"/>
                <a:gd name="connsiteX3" fmla="*/ 0 w 723931"/>
                <a:gd name="connsiteY3" fmla="*/ 583135 h 583135"/>
                <a:gd name="connsiteX4" fmla="*/ 0 w 723931"/>
                <a:gd name="connsiteY4" fmla="*/ 133684 h 583135"/>
                <a:gd name="connsiteX0" fmla="*/ 590193 w 723931"/>
                <a:gd name="connsiteY0" fmla="*/ 133684 h 583135"/>
                <a:gd name="connsiteX1" fmla="*/ 723877 w 723931"/>
                <a:gd name="connsiteY1" fmla="*/ 0 h 583135"/>
                <a:gd name="connsiteX2" fmla="*/ 723877 w 723931"/>
                <a:gd name="connsiteY2" fmla="*/ 449451 h 583135"/>
                <a:gd name="connsiteX3" fmla="*/ 590193 w 723931"/>
                <a:gd name="connsiteY3" fmla="*/ 583135 h 583135"/>
                <a:gd name="connsiteX4" fmla="*/ 590193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590193 w 723931"/>
                <a:gd name="connsiteY3" fmla="*/ 133684 h 583135"/>
                <a:gd name="connsiteX4" fmla="*/ 0 w 723931"/>
                <a:gd name="connsiteY4" fmla="*/ 133684 h 583135"/>
                <a:gd name="connsiteX0" fmla="*/ 0 w 723931"/>
                <a:gd name="connsiteY0" fmla="*/ 133684 h 583135"/>
                <a:gd name="connsiteX1" fmla="*/ 133684 w 723931"/>
                <a:gd name="connsiteY1" fmla="*/ 0 h 583135"/>
                <a:gd name="connsiteX2" fmla="*/ 723877 w 723931"/>
                <a:gd name="connsiteY2" fmla="*/ 0 h 583135"/>
                <a:gd name="connsiteX3" fmla="*/ 723931 w 723931"/>
                <a:gd name="connsiteY3" fmla="*/ 86332 h 583135"/>
                <a:gd name="connsiteX4" fmla="*/ 685777 w 723931"/>
                <a:gd name="connsiteY4" fmla="*/ 128776 h 583135"/>
                <a:gd name="connsiteX5" fmla="*/ 685831 w 723931"/>
                <a:gd name="connsiteY5" fmla="*/ 480032 h 583135"/>
                <a:gd name="connsiteX6" fmla="*/ 590193 w 723931"/>
                <a:gd name="connsiteY6" fmla="*/ 583135 h 583135"/>
                <a:gd name="connsiteX7" fmla="*/ 0 w 723931"/>
                <a:gd name="connsiteY7" fmla="*/ 583135 h 583135"/>
                <a:gd name="connsiteX8" fmla="*/ 0 w 723931"/>
                <a:gd name="connsiteY8" fmla="*/ 133684 h 583135"/>
                <a:gd name="connsiteX9" fmla="*/ 0 w 723931"/>
                <a:gd name="connsiteY9" fmla="*/ 133684 h 583135"/>
                <a:gd name="connsiteX10" fmla="*/ 590193 w 723931"/>
                <a:gd name="connsiteY10" fmla="*/ 133684 h 583135"/>
                <a:gd name="connsiteX11" fmla="*/ 723877 w 723931"/>
                <a:gd name="connsiteY11" fmla="*/ 0 h 583135"/>
                <a:gd name="connsiteX12" fmla="*/ 590193 w 723931"/>
                <a:gd name="connsiteY12" fmla="*/ 133684 h 583135"/>
                <a:gd name="connsiteX13" fmla="*/ 590193 w 723931"/>
                <a:gd name="connsiteY13" fmla="*/ 583135 h 58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3931" h="583135" stroke="0" extrusionOk="0">
                  <a:moveTo>
                    <a:pt x="0" y="133684"/>
                  </a:moveTo>
                  <a:lnTo>
                    <a:pt x="590193" y="133684"/>
                  </a:lnTo>
                  <a:lnTo>
                    <a:pt x="590193" y="583135"/>
                  </a:lnTo>
                  <a:lnTo>
                    <a:pt x="0" y="583135"/>
                  </a:lnTo>
                  <a:lnTo>
                    <a:pt x="0" y="133684"/>
                  </a:lnTo>
                  <a:close/>
                </a:path>
                <a:path w="723931" h="583135" fill="darkenLess" stroke="0" extrusionOk="0">
                  <a:moveTo>
                    <a:pt x="590193" y="133684"/>
                  </a:moveTo>
                  <a:lnTo>
                    <a:pt x="723877" y="0"/>
                  </a:lnTo>
                  <a:lnTo>
                    <a:pt x="723877" y="449451"/>
                  </a:lnTo>
                  <a:lnTo>
                    <a:pt x="590193" y="583135"/>
                  </a:lnTo>
                  <a:lnTo>
                    <a:pt x="590193" y="133684"/>
                  </a:lnTo>
                  <a:close/>
                </a:path>
                <a:path w="723931" h="583135" fill="lightenLess" stroke="0" extrusionOk="0">
                  <a:moveTo>
                    <a:pt x="0" y="133684"/>
                  </a:moveTo>
                  <a:lnTo>
                    <a:pt x="133684" y="0"/>
                  </a:lnTo>
                  <a:lnTo>
                    <a:pt x="723877" y="0"/>
                  </a:lnTo>
                  <a:lnTo>
                    <a:pt x="590193" y="133684"/>
                  </a:lnTo>
                  <a:lnTo>
                    <a:pt x="0" y="133684"/>
                  </a:lnTo>
                  <a:close/>
                </a:path>
                <a:path w="723931" h="583135" fill="none" extrusionOk="0">
                  <a:moveTo>
                    <a:pt x="0" y="133684"/>
                  </a:moveTo>
                  <a:lnTo>
                    <a:pt x="133684" y="0"/>
                  </a:lnTo>
                  <a:lnTo>
                    <a:pt x="723877" y="0"/>
                  </a:lnTo>
                  <a:cubicBezTo>
                    <a:pt x="723895" y="28777"/>
                    <a:pt x="723913" y="57555"/>
                    <a:pt x="723931" y="86332"/>
                  </a:cubicBezTo>
                  <a:lnTo>
                    <a:pt x="685777" y="128776"/>
                  </a:lnTo>
                  <a:cubicBezTo>
                    <a:pt x="686853" y="246920"/>
                    <a:pt x="684755" y="361888"/>
                    <a:pt x="685831" y="480032"/>
                  </a:cubicBezTo>
                  <a:lnTo>
                    <a:pt x="590193" y="583135"/>
                  </a:lnTo>
                  <a:lnTo>
                    <a:pt x="0" y="583135"/>
                  </a:lnTo>
                  <a:lnTo>
                    <a:pt x="0" y="133684"/>
                  </a:lnTo>
                  <a:close/>
                  <a:moveTo>
                    <a:pt x="0" y="133684"/>
                  </a:moveTo>
                  <a:lnTo>
                    <a:pt x="590193" y="133684"/>
                  </a:lnTo>
                  <a:lnTo>
                    <a:pt x="723877" y="0"/>
                  </a:lnTo>
                  <a:moveTo>
                    <a:pt x="590193" y="133684"/>
                  </a:moveTo>
                  <a:lnTo>
                    <a:pt x="590193" y="58313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78" name="TextBox 377"/>
            <p:cNvSpPr txBox="1"/>
            <p:nvPr/>
          </p:nvSpPr>
          <p:spPr>
            <a:xfrm>
              <a:off x="10560565" y="2670592"/>
              <a:ext cx="2234338"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sp>
          <p:nvSpPr>
            <p:cNvPr id="379" name="Cube 77"/>
            <p:cNvSpPr/>
            <p:nvPr/>
          </p:nvSpPr>
          <p:spPr>
            <a:xfrm flipH="1">
              <a:off x="1958211" y="2075933"/>
              <a:ext cx="729635" cy="1906859"/>
            </a:xfrm>
            <a:custGeom>
              <a:avLst/>
              <a:gdLst>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248957 w 724829"/>
                <a:gd name="connsiteY4" fmla="*/ 1906859 h 1906859"/>
                <a:gd name="connsiteX5" fmla="*/ 0 w 724829"/>
                <a:gd name="connsiteY5" fmla="*/ 1906859 h 1906859"/>
                <a:gd name="connsiteX6" fmla="*/ 0 w 724829"/>
                <a:gd name="connsiteY6" fmla="*/ 475872 h 1906859"/>
                <a:gd name="connsiteX7" fmla="*/ 0 w 724829"/>
                <a:gd name="connsiteY7" fmla="*/ 475872 h 1906859"/>
                <a:gd name="connsiteX8" fmla="*/ 248957 w 724829"/>
                <a:gd name="connsiteY8" fmla="*/ 475872 h 1906859"/>
                <a:gd name="connsiteX9" fmla="*/ 724829 w 724829"/>
                <a:gd name="connsiteY9" fmla="*/ 0 h 1906859"/>
                <a:gd name="connsiteX10" fmla="*/ 248957 w 724829"/>
                <a:gd name="connsiteY10" fmla="*/ 475872 h 1906859"/>
                <a:gd name="connsiteX11" fmla="*/ 248957 w 724829"/>
                <a:gd name="connsiteY11"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912456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724829 w 729635"/>
                <a:gd name="connsiteY4" fmla="*/ 912456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45688 w 729635"/>
                <a:gd name="connsiteY4" fmla="*/ 471983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1264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6840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35" h="1906859" stroke="0" extrusionOk="0">
                  <a:moveTo>
                    <a:pt x="0" y="475872"/>
                  </a:moveTo>
                  <a:lnTo>
                    <a:pt x="248957" y="475872"/>
                  </a:lnTo>
                  <a:lnTo>
                    <a:pt x="248957" y="1906859"/>
                  </a:lnTo>
                  <a:lnTo>
                    <a:pt x="0" y="1906859"/>
                  </a:lnTo>
                  <a:lnTo>
                    <a:pt x="0" y="475872"/>
                  </a:lnTo>
                  <a:close/>
                </a:path>
                <a:path w="729635" h="1906859" fill="darkenLess" stroke="0" extrusionOk="0">
                  <a:moveTo>
                    <a:pt x="248957" y="475872"/>
                  </a:moveTo>
                  <a:lnTo>
                    <a:pt x="724829" y="0"/>
                  </a:lnTo>
                  <a:lnTo>
                    <a:pt x="724829" y="1430987"/>
                  </a:lnTo>
                  <a:lnTo>
                    <a:pt x="248957" y="1906859"/>
                  </a:lnTo>
                  <a:lnTo>
                    <a:pt x="248957" y="475872"/>
                  </a:lnTo>
                  <a:close/>
                </a:path>
                <a:path w="729635" h="1906859" fill="lightenLess" stroke="0" extrusionOk="0">
                  <a:moveTo>
                    <a:pt x="0" y="475872"/>
                  </a:moveTo>
                  <a:lnTo>
                    <a:pt x="475872" y="0"/>
                  </a:lnTo>
                  <a:lnTo>
                    <a:pt x="724829" y="0"/>
                  </a:lnTo>
                  <a:lnTo>
                    <a:pt x="248957" y="475872"/>
                  </a:lnTo>
                  <a:lnTo>
                    <a:pt x="0" y="475872"/>
                  </a:lnTo>
                  <a:close/>
                </a:path>
                <a:path w="729635" h="1906859" fill="none" extrusionOk="0">
                  <a:moveTo>
                    <a:pt x="0" y="475872"/>
                  </a:moveTo>
                  <a:lnTo>
                    <a:pt x="475872" y="0"/>
                  </a:lnTo>
                  <a:lnTo>
                    <a:pt x="724829" y="0"/>
                  </a:lnTo>
                  <a:lnTo>
                    <a:pt x="729635" y="96537"/>
                  </a:lnTo>
                  <a:lnTo>
                    <a:pt x="356840" y="466407"/>
                  </a:lnTo>
                  <a:cubicBezTo>
                    <a:pt x="360301" y="913688"/>
                    <a:pt x="352609" y="1366544"/>
                    <a:pt x="356070" y="1813825"/>
                  </a:cubicBezTo>
                  <a:lnTo>
                    <a:pt x="248957" y="1906859"/>
                  </a:lnTo>
                  <a:lnTo>
                    <a:pt x="0" y="1906859"/>
                  </a:lnTo>
                  <a:lnTo>
                    <a:pt x="0" y="475872"/>
                  </a:lnTo>
                  <a:close/>
                  <a:moveTo>
                    <a:pt x="0" y="475872"/>
                  </a:moveTo>
                  <a:lnTo>
                    <a:pt x="248957" y="475872"/>
                  </a:lnTo>
                  <a:lnTo>
                    <a:pt x="724829" y="0"/>
                  </a:lnTo>
                  <a:moveTo>
                    <a:pt x="248957" y="475872"/>
                  </a:moveTo>
                  <a:lnTo>
                    <a:pt x="248957" y="190685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80" name="Cube 71"/>
            <p:cNvSpPr/>
            <p:nvPr/>
          </p:nvSpPr>
          <p:spPr>
            <a:xfrm flipH="1">
              <a:off x="4052868" y="2500761"/>
              <a:ext cx="672793" cy="1198756"/>
            </a:xfrm>
            <a:custGeom>
              <a:avLst/>
              <a:gdLst>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379899 w 672793"/>
                <a:gd name="connsiteY4" fmla="*/ 1198756 h 1198756"/>
                <a:gd name="connsiteX5" fmla="*/ 0 w 672793"/>
                <a:gd name="connsiteY5" fmla="*/ 1198756 h 1198756"/>
                <a:gd name="connsiteX6" fmla="*/ 0 w 672793"/>
                <a:gd name="connsiteY6" fmla="*/ 292894 h 1198756"/>
                <a:gd name="connsiteX7" fmla="*/ 0 w 672793"/>
                <a:gd name="connsiteY7" fmla="*/ 292894 h 1198756"/>
                <a:gd name="connsiteX8" fmla="*/ 379899 w 672793"/>
                <a:gd name="connsiteY8" fmla="*/ 292894 h 1198756"/>
                <a:gd name="connsiteX9" fmla="*/ 672793 w 672793"/>
                <a:gd name="connsiteY9" fmla="*/ 0 h 1198756"/>
                <a:gd name="connsiteX10" fmla="*/ 379899 w 672793"/>
                <a:gd name="connsiteY10" fmla="*/ 292894 h 1198756"/>
                <a:gd name="connsiteX11" fmla="*/ 379899 w 672793"/>
                <a:gd name="connsiteY11"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2793 w 672793"/>
                <a:gd name="connsiteY3" fmla="*/ 905862 h 1198756"/>
                <a:gd name="connsiteX4" fmla="*/ 479923 w 672793"/>
                <a:gd name="connsiteY4" fmla="*/ 1101424 h 1198756"/>
                <a:gd name="connsiteX5" fmla="*/ 379899 w 672793"/>
                <a:gd name="connsiteY5" fmla="*/ 1198756 h 1198756"/>
                <a:gd name="connsiteX6" fmla="*/ 0 w 672793"/>
                <a:gd name="connsiteY6" fmla="*/ 1198756 h 1198756"/>
                <a:gd name="connsiteX7" fmla="*/ 0 w 672793"/>
                <a:gd name="connsiteY7" fmla="*/ 292894 h 1198756"/>
                <a:gd name="connsiteX8" fmla="*/ 0 w 672793"/>
                <a:gd name="connsiteY8" fmla="*/ 292894 h 1198756"/>
                <a:gd name="connsiteX9" fmla="*/ 379899 w 672793"/>
                <a:gd name="connsiteY9" fmla="*/ 292894 h 1198756"/>
                <a:gd name="connsiteX10" fmla="*/ 672793 w 672793"/>
                <a:gd name="connsiteY10" fmla="*/ 0 h 1198756"/>
                <a:gd name="connsiteX11" fmla="*/ 379899 w 672793"/>
                <a:gd name="connsiteY11" fmla="*/ 292894 h 1198756"/>
                <a:gd name="connsiteX12" fmla="*/ 379899 w 672793"/>
                <a:gd name="connsiteY12"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672793 w 676773"/>
                <a:gd name="connsiteY4" fmla="*/ 905862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9923 w 676773"/>
                <a:gd name="connsiteY5" fmla="*/ 110142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6773"/>
                <a:gd name="connsiteY0" fmla="*/ 292894 h 1198756"/>
                <a:gd name="connsiteX1" fmla="*/ 379899 w 676773"/>
                <a:gd name="connsiteY1" fmla="*/ 292894 h 1198756"/>
                <a:gd name="connsiteX2" fmla="*/ 379899 w 676773"/>
                <a:gd name="connsiteY2" fmla="*/ 1198756 h 1198756"/>
                <a:gd name="connsiteX3" fmla="*/ 0 w 676773"/>
                <a:gd name="connsiteY3" fmla="*/ 1198756 h 1198756"/>
                <a:gd name="connsiteX4" fmla="*/ 0 w 676773"/>
                <a:gd name="connsiteY4" fmla="*/ 292894 h 1198756"/>
                <a:gd name="connsiteX0" fmla="*/ 379899 w 676773"/>
                <a:gd name="connsiteY0" fmla="*/ 292894 h 1198756"/>
                <a:gd name="connsiteX1" fmla="*/ 672793 w 676773"/>
                <a:gd name="connsiteY1" fmla="*/ 0 h 1198756"/>
                <a:gd name="connsiteX2" fmla="*/ 672793 w 676773"/>
                <a:gd name="connsiteY2" fmla="*/ 905862 h 1198756"/>
                <a:gd name="connsiteX3" fmla="*/ 379899 w 676773"/>
                <a:gd name="connsiteY3" fmla="*/ 1198756 h 1198756"/>
                <a:gd name="connsiteX4" fmla="*/ 379899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379899 w 676773"/>
                <a:gd name="connsiteY3" fmla="*/ 292894 h 1198756"/>
                <a:gd name="connsiteX4" fmla="*/ 0 w 676773"/>
                <a:gd name="connsiteY4" fmla="*/ 292894 h 1198756"/>
                <a:gd name="connsiteX0" fmla="*/ 0 w 676773"/>
                <a:gd name="connsiteY0" fmla="*/ 292894 h 1198756"/>
                <a:gd name="connsiteX1" fmla="*/ 292894 w 676773"/>
                <a:gd name="connsiteY1" fmla="*/ 0 h 1198756"/>
                <a:gd name="connsiteX2" fmla="*/ 672793 w 676773"/>
                <a:gd name="connsiteY2" fmla="*/ 0 h 1198756"/>
                <a:gd name="connsiteX3" fmla="*/ 676773 w 676773"/>
                <a:gd name="connsiteY3" fmla="*/ 75899 h 1198756"/>
                <a:gd name="connsiteX4" fmla="*/ 469593 w 676773"/>
                <a:gd name="connsiteY4" fmla="*/ 286737 h 1198756"/>
                <a:gd name="connsiteX5" fmla="*/ 476748 w 676773"/>
                <a:gd name="connsiteY5" fmla="*/ 1107774 h 1198756"/>
                <a:gd name="connsiteX6" fmla="*/ 379899 w 676773"/>
                <a:gd name="connsiteY6" fmla="*/ 1198756 h 1198756"/>
                <a:gd name="connsiteX7" fmla="*/ 0 w 676773"/>
                <a:gd name="connsiteY7" fmla="*/ 1198756 h 1198756"/>
                <a:gd name="connsiteX8" fmla="*/ 0 w 676773"/>
                <a:gd name="connsiteY8" fmla="*/ 292894 h 1198756"/>
                <a:gd name="connsiteX9" fmla="*/ 0 w 676773"/>
                <a:gd name="connsiteY9" fmla="*/ 292894 h 1198756"/>
                <a:gd name="connsiteX10" fmla="*/ 379899 w 676773"/>
                <a:gd name="connsiteY10" fmla="*/ 292894 h 1198756"/>
                <a:gd name="connsiteX11" fmla="*/ 672793 w 676773"/>
                <a:gd name="connsiteY11" fmla="*/ 0 h 1198756"/>
                <a:gd name="connsiteX12" fmla="*/ 379899 w 676773"/>
                <a:gd name="connsiteY12" fmla="*/ 292894 h 1198756"/>
                <a:gd name="connsiteX13" fmla="*/ 379899 w 67677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69593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 name="connsiteX0" fmla="*/ 0 w 672793"/>
                <a:gd name="connsiteY0" fmla="*/ 292894 h 1198756"/>
                <a:gd name="connsiteX1" fmla="*/ 379899 w 672793"/>
                <a:gd name="connsiteY1" fmla="*/ 292894 h 1198756"/>
                <a:gd name="connsiteX2" fmla="*/ 379899 w 672793"/>
                <a:gd name="connsiteY2" fmla="*/ 1198756 h 1198756"/>
                <a:gd name="connsiteX3" fmla="*/ 0 w 672793"/>
                <a:gd name="connsiteY3" fmla="*/ 1198756 h 1198756"/>
                <a:gd name="connsiteX4" fmla="*/ 0 w 672793"/>
                <a:gd name="connsiteY4" fmla="*/ 292894 h 1198756"/>
                <a:gd name="connsiteX0" fmla="*/ 379899 w 672793"/>
                <a:gd name="connsiteY0" fmla="*/ 292894 h 1198756"/>
                <a:gd name="connsiteX1" fmla="*/ 672793 w 672793"/>
                <a:gd name="connsiteY1" fmla="*/ 0 h 1198756"/>
                <a:gd name="connsiteX2" fmla="*/ 672793 w 672793"/>
                <a:gd name="connsiteY2" fmla="*/ 905862 h 1198756"/>
                <a:gd name="connsiteX3" fmla="*/ 379899 w 672793"/>
                <a:gd name="connsiteY3" fmla="*/ 1198756 h 1198756"/>
                <a:gd name="connsiteX4" fmla="*/ 379899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379899 w 672793"/>
                <a:gd name="connsiteY3" fmla="*/ 292894 h 1198756"/>
                <a:gd name="connsiteX4" fmla="*/ 0 w 672793"/>
                <a:gd name="connsiteY4" fmla="*/ 292894 h 1198756"/>
                <a:gd name="connsiteX0" fmla="*/ 0 w 672793"/>
                <a:gd name="connsiteY0" fmla="*/ 292894 h 1198756"/>
                <a:gd name="connsiteX1" fmla="*/ 292894 w 672793"/>
                <a:gd name="connsiteY1" fmla="*/ 0 h 1198756"/>
                <a:gd name="connsiteX2" fmla="*/ 672793 w 672793"/>
                <a:gd name="connsiteY2" fmla="*/ 0 h 1198756"/>
                <a:gd name="connsiteX3" fmla="*/ 670423 w 672793"/>
                <a:gd name="connsiteY3" fmla="*/ 91774 h 1198756"/>
                <a:gd name="connsiteX4" fmla="*/ 477088 w 672793"/>
                <a:gd name="connsiteY4" fmla="*/ 286737 h 1198756"/>
                <a:gd name="connsiteX5" fmla="*/ 476748 w 672793"/>
                <a:gd name="connsiteY5" fmla="*/ 1107774 h 1198756"/>
                <a:gd name="connsiteX6" fmla="*/ 379899 w 672793"/>
                <a:gd name="connsiteY6" fmla="*/ 1198756 h 1198756"/>
                <a:gd name="connsiteX7" fmla="*/ 0 w 672793"/>
                <a:gd name="connsiteY7" fmla="*/ 1198756 h 1198756"/>
                <a:gd name="connsiteX8" fmla="*/ 0 w 672793"/>
                <a:gd name="connsiteY8" fmla="*/ 292894 h 1198756"/>
                <a:gd name="connsiteX9" fmla="*/ 0 w 672793"/>
                <a:gd name="connsiteY9" fmla="*/ 292894 h 1198756"/>
                <a:gd name="connsiteX10" fmla="*/ 379899 w 672793"/>
                <a:gd name="connsiteY10" fmla="*/ 292894 h 1198756"/>
                <a:gd name="connsiteX11" fmla="*/ 672793 w 672793"/>
                <a:gd name="connsiteY11" fmla="*/ 0 h 1198756"/>
                <a:gd name="connsiteX12" fmla="*/ 379899 w 672793"/>
                <a:gd name="connsiteY12" fmla="*/ 292894 h 1198756"/>
                <a:gd name="connsiteX13" fmla="*/ 379899 w 672793"/>
                <a:gd name="connsiteY13" fmla="*/ 1198756 h 119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2793" h="1198756" stroke="0" extrusionOk="0">
                  <a:moveTo>
                    <a:pt x="0" y="292894"/>
                  </a:moveTo>
                  <a:lnTo>
                    <a:pt x="379899" y="292894"/>
                  </a:lnTo>
                  <a:lnTo>
                    <a:pt x="379899" y="1198756"/>
                  </a:lnTo>
                  <a:lnTo>
                    <a:pt x="0" y="1198756"/>
                  </a:lnTo>
                  <a:lnTo>
                    <a:pt x="0" y="292894"/>
                  </a:lnTo>
                  <a:close/>
                </a:path>
                <a:path w="672793" h="1198756" fill="darkenLess" stroke="0" extrusionOk="0">
                  <a:moveTo>
                    <a:pt x="379899" y="292894"/>
                  </a:moveTo>
                  <a:lnTo>
                    <a:pt x="672793" y="0"/>
                  </a:lnTo>
                  <a:lnTo>
                    <a:pt x="672793" y="905862"/>
                  </a:lnTo>
                  <a:lnTo>
                    <a:pt x="379899" y="1198756"/>
                  </a:lnTo>
                  <a:lnTo>
                    <a:pt x="379899" y="292894"/>
                  </a:lnTo>
                  <a:close/>
                </a:path>
                <a:path w="672793" h="1198756" fill="lightenLess" stroke="0" extrusionOk="0">
                  <a:moveTo>
                    <a:pt x="0" y="292894"/>
                  </a:moveTo>
                  <a:lnTo>
                    <a:pt x="292894" y="0"/>
                  </a:lnTo>
                  <a:lnTo>
                    <a:pt x="672793" y="0"/>
                  </a:lnTo>
                  <a:lnTo>
                    <a:pt x="379899" y="292894"/>
                  </a:lnTo>
                  <a:lnTo>
                    <a:pt x="0" y="292894"/>
                  </a:lnTo>
                  <a:close/>
                </a:path>
                <a:path w="672793" h="1198756" fill="none" extrusionOk="0">
                  <a:moveTo>
                    <a:pt x="0" y="292894"/>
                  </a:moveTo>
                  <a:lnTo>
                    <a:pt x="292894" y="0"/>
                  </a:lnTo>
                  <a:lnTo>
                    <a:pt x="672793" y="0"/>
                  </a:lnTo>
                  <a:lnTo>
                    <a:pt x="670423" y="91774"/>
                  </a:lnTo>
                  <a:lnTo>
                    <a:pt x="477088" y="286737"/>
                  </a:lnTo>
                  <a:cubicBezTo>
                    <a:pt x="476975" y="560416"/>
                    <a:pt x="476861" y="834095"/>
                    <a:pt x="476748" y="1107774"/>
                  </a:cubicBezTo>
                  <a:lnTo>
                    <a:pt x="379899" y="1198756"/>
                  </a:lnTo>
                  <a:lnTo>
                    <a:pt x="0" y="1198756"/>
                  </a:lnTo>
                  <a:lnTo>
                    <a:pt x="0" y="292894"/>
                  </a:lnTo>
                  <a:close/>
                  <a:moveTo>
                    <a:pt x="0" y="292894"/>
                  </a:moveTo>
                  <a:lnTo>
                    <a:pt x="379899" y="292894"/>
                  </a:lnTo>
                  <a:lnTo>
                    <a:pt x="672793" y="0"/>
                  </a:lnTo>
                  <a:moveTo>
                    <a:pt x="379899" y="292894"/>
                  </a:moveTo>
                  <a:lnTo>
                    <a:pt x="379899" y="119875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81" name="Cube 380"/>
            <p:cNvSpPr/>
            <p:nvPr/>
          </p:nvSpPr>
          <p:spPr>
            <a:xfrm flipH="1">
              <a:off x="12090856" y="2984989"/>
              <a:ext cx="1291961" cy="11977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cxnSp>
          <p:nvCxnSpPr>
            <p:cNvPr id="382" name="Straight Connector 381"/>
            <p:cNvCxnSpPr/>
            <p:nvPr/>
          </p:nvCxnSpPr>
          <p:spPr>
            <a:xfrm>
              <a:off x="11227164" y="3044876"/>
              <a:ext cx="901145" cy="187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83" name="Cube 382"/>
            <p:cNvSpPr/>
            <p:nvPr/>
          </p:nvSpPr>
          <p:spPr>
            <a:xfrm flipH="1">
              <a:off x="13402144" y="2992849"/>
              <a:ext cx="1291961" cy="11977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84" name="Cube 383"/>
            <p:cNvSpPr/>
            <p:nvPr/>
          </p:nvSpPr>
          <p:spPr>
            <a:xfrm flipH="1">
              <a:off x="14697743" y="3001413"/>
              <a:ext cx="1291961" cy="119774"/>
            </a:xfrm>
            <a:prstGeom prst="cube">
              <a:avLst>
                <a:gd name="adj" fmla="val 3126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
          <p:nvSpPr>
            <p:cNvPr id="385" name="TextBox 384"/>
            <p:cNvSpPr txBox="1"/>
            <p:nvPr/>
          </p:nvSpPr>
          <p:spPr>
            <a:xfrm>
              <a:off x="12335906" y="4122287"/>
              <a:ext cx="3257116" cy="690511"/>
            </a:xfrm>
            <a:prstGeom prst="rect">
              <a:avLst/>
            </a:prstGeom>
            <a:noFill/>
          </p:spPr>
          <p:txBody>
            <a:bodyPr wrap="square" rtlCol="0">
              <a:spAutoFit/>
            </a:bodyPr>
            <a:lstStyle/>
            <a:p>
              <a:pPr algn="ctr"/>
              <a:r>
                <a:rPr lang="en-US" sz="1200" dirty="0">
                  <a:latin typeface="CMU Bright Roman" charset="0"/>
                  <a:ea typeface="CMU Bright Roman" charset="0"/>
                  <a:cs typeface="CMU Bright Roman" charset="0"/>
                </a:rPr>
                <a:t>[</a:t>
              </a:r>
              <a:r>
                <a:rPr lang="en-US" sz="1200" dirty="0" smtClean="0">
                  <a:latin typeface="CMU Bright Roman" charset="0"/>
                  <a:ea typeface="CMU Bright Roman" charset="0"/>
                  <a:cs typeface="CMU Bright Roman" charset="0"/>
                </a:rPr>
                <a:t>CONV3-512]×</a:t>
              </a:r>
              <a:r>
                <a:rPr lang="en-US" sz="1200" dirty="0">
                  <a:latin typeface="CMU Bright Roman" charset="0"/>
                  <a:ea typeface="CMU Bright Roman" charset="0"/>
                  <a:cs typeface="CMU Bright Roman" charset="0"/>
                </a:rPr>
                <a:t>3</a:t>
              </a:r>
            </a:p>
            <a:p>
              <a:pPr algn="ctr"/>
              <a:r>
                <a:rPr lang="en-US" sz="1200" dirty="0" smtClean="0">
                  <a:latin typeface="CMU Bright Roman" charset="0"/>
                  <a:ea typeface="CMU Bright Roman" charset="0"/>
                  <a:cs typeface="CMU Bright Roman" charset="0"/>
                </a:rPr>
                <a:t>(</a:t>
              </a:r>
              <a:r>
                <a:rPr lang="en-US" sz="1200" dirty="0" smtClean="0">
                  <a:latin typeface="CMU Bright Roman" charset="0"/>
                  <a:ea typeface="CMU Bright Roman" charset="0"/>
                  <a:cs typeface="CMU Bright Roman" charset="0"/>
                </a:rPr>
                <a:t>512</a:t>
              </a:r>
              <a:r>
                <a:rPr lang="en-US" sz="1200" dirty="0" smtClean="0">
                  <a:latin typeface="CMU Bright Roman" charset="0"/>
                  <a:ea typeface="CMU Bright Roman" charset="0"/>
                  <a:cs typeface="CMU Bright Roman" charset="0"/>
                </a:rPr>
                <a:t>×2×2)</a:t>
              </a:r>
              <a:endParaRPr lang="en-US" sz="1200" dirty="0">
                <a:latin typeface="CMU Bright Roman" charset="0"/>
                <a:ea typeface="CMU Bright Roman" charset="0"/>
                <a:cs typeface="CMU Bright Roman" charset="0"/>
              </a:endParaRPr>
            </a:p>
          </p:txBody>
        </p:sp>
        <p:sp>
          <p:nvSpPr>
            <p:cNvPr id="386" name="TextBox 385"/>
            <p:cNvSpPr txBox="1"/>
            <p:nvPr/>
          </p:nvSpPr>
          <p:spPr>
            <a:xfrm>
              <a:off x="14831551" y="2699815"/>
              <a:ext cx="2234338" cy="215443"/>
            </a:xfrm>
            <a:prstGeom prst="rect">
              <a:avLst/>
            </a:prstGeom>
            <a:noFill/>
          </p:spPr>
          <p:txBody>
            <a:bodyPr wrap="square" rtlCol="0">
              <a:spAutoFit/>
            </a:bodyPr>
            <a:lstStyle/>
            <a:p>
              <a:pPr algn="ctr"/>
              <a:r>
                <a:rPr lang="en-US" sz="800" dirty="0">
                  <a:latin typeface="CMU Bright Roman" charset="0"/>
                  <a:ea typeface="CMU Bright Roman" charset="0"/>
                  <a:cs typeface="CMU Bright Roman" charset="0"/>
                </a:rPr>
                <a:t>Max Pool</a:t>
              </a:r>
            </a:p>
          </p:txBody>
        </p:sp>
      </p:grpSp>
      <p:sp>
        <p:nvSpPr>
          <p:cNvPr id="387" name="Cube 77"/>
          <p:cNvSpPr/>
          <p:nvPr/>
        </p:nvSpPr>
        <p:spPr>
          <a:xfrm flipH="1">
            <a:off x="19289513" y="15880274"/>
            <a:ext cx="345533" cy="1274896"/>
          </a:xfrm>
          <a:custGeom>
            <a:avLst/>
            <a:gdLst>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248957 w 724829"/>
              <a:gd name="connsiteY4" fmla="*/ 1906859 h 1906859"/>
              <a:gd name="connsiteX5" fmla="*/ 0 w 724829"/>
              <a:gd name="connsiteY5" fmla="*/ 1906859 h 1906859"/>
              <a:gd name="connsiteX6" fmla="*/ 0 w 724829"/>
              <a:gd name="connsiteY6" fmla="*/ 475872 h 1906859"/>
              <a:gd name="connsiteX7" fmla="*/ 0 w 724829"/>
              <a:gd name="connsiteY7" fmla="*/ 475872 h 1906859"/>
              <a:gd name="connsiteX8" fmla="*/ 248957 w 724829"/>
              <a:gd name="connsiteY8" fmla="*/ 475872 h 1906859"/>
              <a:gd name="connsiteX9" fmla="*/ 724829 w 724829"/>
              <a:gd name="connsiteY9" fmla="*/ 0 h 1906859"/>
              <a:gd name="connsiteX10" fmla="*/ 248957 w 724829"/>
              <a:gd name="connsiteY10" fmla="*/ 475872 h 1906859"/>
              <a:gd name="connsiteX11" fmla="*/ 248957 w 724829"/>
              <a:gd name="connsiteY11"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1430987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4829"/>
              <a:gd name="connsiteY0" fmla="*/ 475872 h 1906859"/>
              <a:gd name="connsiteX1" fmla="*/ 248957 w 724829"/>
              <a:gd name="connsiteY1" fmla="*/ 475872 h 1906859"/>
              <a:gd name="connsiteX2" fmla="*/ 248957 w 724829"/>
              <a:gd name="connsiteY2" fmla="*/ 1906859 h 1906859"/>
              <a:gd name="connsiteX3" fmla="*/ 0 w 724829"/>
              <a:gd name="connsiteY3" fmla="*/ 1906859 h 1906859"/>
              <a:gd name="connsiteX4" fmla="*/ 0 w 724829"/>
              <a:gd name="connsiteY4" fmla="*/ 475872 h 1906859"/>
              <a:gd name="connsiteX0" fmla="*/ 248957 w 724829"/>
              <a:gd name="connsiteY0" fmla="*/ 475872 h 1906859"/>
              <a:gd name="connsiteX1" fmla="*/ 724829 w 724829"/>
              <a:gd name="connsiteY1" fmla="*/ 0 h 1906859"/>
              <a:gd name="connsiteX2" fmla="*/ 724829 w 724829"/>
              <a:gd name="connsiteY2" fmla="*/ 1430987 h 1906859"/>
              <a:gd name="connsiteX3" fmla="*/ 248957 w 724829"/>
              <a:gd name="connsiteY3" fmla="*/ 1906859 h 1906859"/>
              <a:gd name="connsiteX4" fmla="*/ 248957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248957 w 724829"/>
              <a:gd name="connsiteY3" fmla="*/ 475872 h 1906859"/>
              <a:gd name="connsiteX4" fmla="*/ 0 w 724829"/>
              <a:gd name="connsiteY4" fmla="*/ 475872 h 1906859"/>
              <a:gd name="connsiteX0" fmla="*/ 0 w 724829"/>
              <a:gd name="connsiteY0" fmla="*/ 475872 h 1906859"/>
              <a:gd name="connsiteX1" fmla="*/ 475872 w 724829"/>
              <a:gd name="connsiteY1" fmla="*/ 0 h 1906859"/>
              <a:gd name="connsiteX2" fmla="*/ 724829 w 724829"/>
              <a:gd name="connsiteY2" fmla="*/ 0 h 1906859"/>
              <a:gd name="connsiteX3" fmla="*/ 724829 w 724829"/>
              <a:gd name="connsiteY3" fmla="*/ 912456 h 1906859"/>
              <a:gd name="connsiteX4" fmla="*/ 356070 w 724829"/>
              <a:gd name="connsiteY4" fmla="*/ 1813825 h 1906859"/>
              <a:gd name="connsiteX5" fmla="*/ 248957 w 724829"/>
              <a:gd name="connsiteY5" fmla="*/ 1906859 h 1906859"/>
              <a:gd name="connsiteX6" fmla="*/ 0 w 724829"/>
              <a:gd name="connsiteY6" fmla="*/ 1906859 h 1906859"/>
              <a:gd name="connsiteX7" fmla="*/ 0 w 724829"/>
              <a:gd name="connsiteY7" fmla="*/ 475872 h 1906859"/>
              <a:gd name="connsiteX8" fmla="*/ 0 w 724829"/>
              <a:gd name="connsiteY8" fmla="*/ 475872 h 1906859"/>
              <a:gd name="connsiteX9" fmla="*/ 248957 w 724829"/>
              <a:gd name="connsiteY9" fmla="*/ 475872 h 1906859"/>
              <a:gd name="connsiteX10" fmla="*/ 724829 w 724829"/>
              <a:gd name="connsiteY10" fmla="*/ 0 h 1906859"/>
              <a:gd name="connsiteX11" fmla="*/ 248957 w 724829"/>
              <a:gd name="connsiteY11" fmla="*/ 475872 h 1906859"/>
              <a:gd name="connsiteX12" fmla="*/ 248957 w 724829"/>
              <a:gd name="connsiteY12"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724829 w 729635"/>
              <a:gd name="connsiteY4" fmla="*/ 912456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45688 w 729635"/>
              <a:gd name="connsiteY4" fmla="*/ 471983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1264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356840 w 729635"/>
              <a:gd name="connsiteY4" fmla="*/ 466407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650945 w 729635"/>
              <a:gd name="connsiteY4" fmla="*/ 1399318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650945 w 729635"/>
              <a:gd name="connsiteY4" fmla="*/ 1399318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650945 w 729635"/>
              <a:gd name="connsiteY4" fmla="*/ 1399318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 name="connsiteX0" fmla="*/ 0 w 729635"/>
              <a:gd name="connsiteY0" fmla="*/ 475872 h 1906859"/>
              <a:gd name="connsiteX1" fmla="*/ 248957 w 729635"/>
              <a:gd name="connsiteY1" fmla="*/ 475872 h 1906859"/>
              <a:gd name="connsiteX2" fmla="*/ 248957 w 729635"/>
              <a:gd name="connsiteY2" fmla="*/ 1906859 h 1906859"/>
              <a:gd name="connsiteX3" fmla="*/ 0 w 729635"/>
              <a:gd name="connsiteY3" fmla="*/ 1906859 h 1906859"/>
              <a:gd name="connsiteX4" fmla="*/ 0 w 729635"/>
              <a:gd name="connsiteY4" fmla="*/ 475872 h 1906859"/>
              <a:gd name="connsiteX0" fmla="*/ 248957 w 729635"/>
              <a:gd name="connsiteY0" fmla="*/ 475872 h 1906859"/>
              <a:gd name="connsiteX1" fmla="*/ 724829 w 729635"/>
              <a:gd name="connsiteY1" fmla="*/ 0 h 1906859"/>
              <a:gd name="connsiteX2" fmla="*/ 724829 w 729635"/>
              <a:gd name="connsiteY2" fmla="*/ 1430987 h 1906859"/>
              <a:gd name="connsiteX3" fmla="*/ 248957 w 729635"/>
              <a:gd name="connsiteY3" fmla="*/ 1906859 h 1906859"/>
              <a:gd name="connsiteX4" fmla="*/ 248957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248957 w 729635"/>
              <a:gd name="connsiteY3" fmla="*/ 475872 h 1906859"/>
              <a:gd name="connsiteX4" fmla="*/ 0 w 729635"/>
              <a:gd name="connsiteY4" fmla="*/ 475872 h 1906859"/>
              <a:gd name="connsiteX0" fmla="*/ 0 w 729635"/>
              <a:gd name="connsiteY0" fmla="*/ 475872 h 1906859"/>
              <a:gd name="connsiteX1" fmla="*/ 475872 w 729635"/>
              <a:gd name="connsiteY1" fmla="*/ 0 h 1906859"/>
              <a:gd name="connsiteX2" fmla="*/ 724829 w 729635"/>
              <a:gd name="connsiteY2" fmla="*/ 0 h 1906859"/>
              <a:gd name="connsiteX3" fmla="*/ 729635 w 729635"/>
              <a:gd name="connsiteY3" fmla="*/ 96537 h 1906859"/>
              <a:gd name="connsiteX4" fmla="*/ 727669 w 729635"/>
              <a:gd name="connsiteY4" fmla="*/ 1444605 h 1906859"/>
              <a:gd name="connsiteX5" fmla="*/ 356070 w 729635"/>
              <a:gd name="connsiteY5" fmla="*/ 1813825 h 1906859"/>
              <a:gd name="connsiteX6" fmla="*/ 248957 w 729635"/>
              <a:gd name="connsiteY6" fmla="*/ 1906859 h 1906859"/>
              <a:gd name="connsiteX7" fmla="*/ 0 w 729635"/>
              <a:gd name="connsiteY7" fmla="*/ 1906859 h 1906859"/>
              <a:gd name="connsiteX8" fmla="*/ 0 w 729635"/>
              <a:gd name="connsiteY8" fmla="*/ 475872 h 1906859"/>
              <a:gd name="connsiteX9" fmla="*/ 0 w 729635"/>
              <a:gd name="connsiteY9" fmla="*/ 475872 h 1906859"/>
              <a:gd name="connsiteX10" fmla="*/ 248957 w 729635"/>
              <a:gd name="connsiteY10" fmla="*/ 475872 h 1906859"/>
              <a:gd name="connsiteX11" fmla="*/ 724829 w 729635"/>
              <a:gd name="connsiteY11" fmla="*/ 0 h 1906859"/>
              <a:gd name="connsiteX12" fmla="*/ 248957 w 729635"/>
              <a:gd name="connsiteY12" fmla="*/ 475872 h 1906859"/>
              <a:gd name="connsiteX13" fmla="*/ 248957 w 729635"/>
              <a:gd name="connsiteY13" fmla="*/ 1906859 h 190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635" h="1906859" stroke="0" extrusionOk="0">
                <a:moveTo>
                  <a:pt x="0" y="475872"/>
                </a:moveTo>
                <a:lnTo>
                  <a:pt x="248957" y="475872"/>
                </a:lnTo>
                <a:lnTo>
                  <a:pt x="248957" y="1906859"/>
                </a:lnTo>
                <a:lnTo>
                  <a:pt x="0" y="1906859"/>
                </a:lnTo>
                <a:lnTo>
                  <a:pt x="0" y="475872"/>
                </a:lnTo>
                <a:close/>
              </a:path>
              <a:path w="729635" h="1906859" fill="darkenLess" stroke="0" extrusionOk="0">
                <a:moveTo>
                  <a:pt x="248957" y="475872"/>
                </a:moveTo>
                <a:lnTo>
                  <a:pt x="724829" y="0"/>
                </a:lnTo>
                <a:lnTo>
                  <a:pt x="724829" y="1430987"/>
                </a:lnTo>
                <a:lnTo>
                  <a:pt x="248957" y="1906859"/>
                </a:lnTo>
                <a:lnTo>
                  <a:pt x="248957" y="475872"/>
                </a:lnTo>
                <a:close/>
              </a:path>
              <a:path w="729635" h="1906859" fill="lightenLess" stroke="0" extrusionOk="0">
                <a:moveTo>
                  <a:pt x="0" y="475872"/>
                </a:moveTo>
                <a:lnTo>
                  <a:pt x="475872" y="0"/>
                </a:lnTo>
                <a:lnTo>
                  <a:pt x="724829" y="0"/>
                </a:lnTo>
                <a:lnTo>
                  <a:pt x="248957" y="475872"/>
                </a:lnTo>
                <a:lnTo>
                  <a:pt x="0" y="475872"/>
                </a:lnTo>
                <a:close/>
              </a:path>
              <a:path w="729635" h="1906859" fill="none" extrusionOk="0">
                <a:moveTo>
                  <a:pt x="0" y="475872"/>
                </a:moveTo>
                <a:lnTo>
                  <a:pt x="475872" y="0"/>
                </a:lnTo>
                <a:lnTo>
                  <a:pt x="724829" y="0"/>
                </a:lnTo>
                <a:lnTo>
                  <a:pt x="729635" y="96537"/>
                </a:lnTo>
                <a:cubicBezTo>
                  <a:pt x="728980" y="545893"/>
                  <a:pt x="728324" y="995249"/>
                  <a:pt x="727669" y="1444605"/>
                </a:cubicBezTo>
                <a:lnTo>
                  <a:pt x="356070" y="1813825"/>
                </a:lnTo>
                <a:lnTo>
                  <a:pt x="248957" y="1906859"/>
                </a:lnTo>
                <a:lnTo>
                  <a:pt x="0" y="1906859"/>
                </a:lnTo>
                <a:lnTo>
                  <a:pt x="0" y="475872"/>
                </a:lnTo>
                <a:close/>
                <a:moveTo>
                  <a:pt x="0" y="475872"/>
                </a:moveTo>
                <a:lnTo>
                  <a:pt x="248957" y="475872"/>
                </a:lnTo>
                <a:lnTo>
                  <a:pt x="724829" y="0"/>
                </a:lnTo>
                <a:moveTo>
                  <a:pt x="248957" y="475872"/>
                </a:moveTo>
                <a:lnTo>
                  <a:pt x="248957" y="190685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noFill/>
            </a:endParaRPr>
          </a:p>
        </p:txBody>
      </p:sp>
    </p:spTree>
    <p:extLst>
      <p:ext uri="{BB962C8B-B14F-4D97-AF65-F5344CB8AC3E}">
        <p14:creationId xmlns:p14="http://schemas.microsoft.com/office/powerpoint/2010/main" val="904872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2082</TotalTime>
  <Words>742</Words>
  <Application>Microsoft Macintosh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Calibri Light</vt:lpstr>
      <vt:lpstr>Cambria Math</vt:lpstr>
      <vt:lpstr>CMU Bright Roman</vt:lpstr>
      <vt:lpstr>CMU Serif Extra BoldNonextended</vt:lpstr>
      <vt:lpstr>CMU Serif Roman</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Apostolatos</dc:creator>
  <cp:lastModifiedBy>Anton Apostolatos</cp:lastModifiedBy>
  <cp:revision>55</cp:revision>
  <cp:lastPrinted>2015-12-02T21:12:43Z</cp:lastPrinted>
  <dcterms:created xsi:type="dcterms:W3CDTF">2015-11-18T14:16:33Z</dcterms:created>
  <dcterms:modified xsi:type="dcterms:W3CDTF">2016-03-06T04:14:27Z</dcterms:modified>
</cp:coreProperties>
</file>